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8288000" cy="10287000"/>
  <p:notesSz cx="6858000" cy="9144000"/>
  <p:embeddedFontLst>
    <p:embeddedFont>
      <p:font typeface="Mokoto" charset="1" panose="00000000000000000000"/>
      <p:regular r:id="rId58"/>
    </p:embeddedFont>
    <p:embeddedFont>
      <p:font typeface="Comfortaa Bold" charset="1" panose="00000800000000000000"/>
      <p:regular r:id="rId59"/>
    </p:embeddedFont>
    <p:embeddedFont>
      <p:font typeface="Poppins" charset="1" panose="00000500000000000000"/>
      <p:regular r:id="rId61"/>
    </p:embeddedFont>
    <p:embeddedFont>
      <p:font typeface="Poppins Bold" charset="1" panose="00000800000000000000"/>
      <p:regular r:id="rId62"/>
    </p:embeddedFont>
    <p:embeddedFont>
      <p:font typeface="Lato Bold" charset="1" panose="020F0502020204030203"/>
      <p:regular r:id="rId63"/>
    </p:embeddedFont>
    <p:embeddedFont>
      <p:font typeface="Lato" charset="1" panose="020F0502020204030203"/>
      <p:regular r:id="rId67"/>
    </p:embeddedFont>
    <p:embeddedFont>
      <p:font typeface="Poppins Italics" charset="1" panose="00000500000000000000"/>
      <p:regular r:id="rId73"/>
    </p:embeddedFont>
    <p:embeddedFont>
      <p:font typeface="Lato Italics" charset="1" panose="020F0502020204030203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notesSlides/notesSlide36.xml" Type="http://schemas.openxmlformats.org/officeDocument/2006/relationships/notesSlide"/><Relationship Id="rId101" Target="notesSlides/notesSlide37.xml" Type="http://schemas.openxmlformats.org/officeDocument/2006/relationships/notesSlide"/><Relationship Id="rId102" Target="notesSlides/notesSlide38.xml" Type="http://schemas.openxmlformats.org/officeDocument/2006/relationships/notesSlide"/><Relationship Id="rId103" Target="notesSlides/notesSlide39.xml" Type="http://schemas.openxmlformats.org/officeDocument/2006/relationships/notesSlide"/><Relationship Id="rId104" Target="notesSlides/notesSlide40.xml" Type="http://schemas.openxmlformats.org/officeDocument/2006/relationships/notes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notesMasters/notesMaster1.xml" Type="http://schemas.openxmlformats.org/officeDocument/2006/relationships/notesMaster"/><Relationship Id="rId56" Target="theme/theme2.xml" Type="http://schemas.openxmlformats.org/officeDocument/2006/relationships/theme"/><Relationship Id="rId57" Target="notesSlides/notesSlide1.xml" Type="http://schemas.openxmlformats.org/officeDocument/2006/relationships/notes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2.xml" Type="http://schemas.openxmlformats.org/officeDocument/2006/relationships/notesSlide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notesSlides/notesSlide3.xml" Type="http://schemas.openxmlformats.org/officeDocument/2006/relationships/notesSlide"/><Relationship Id="rId65" Target="notesSlides/notesSlide4.xml" Type="http://schemas.openxmlformats.org/officeDocument/2006/relationships/notesSlide"/><Relationship Id="rId66" Target="notesSlides/notesSlide5.xml" Type="http://schemas.openxmlformats.org/officeDocument/2006/relationships/notesSlide"/><Relationship Id="rId67" Target="fonts/font67.fntdata" Type="http://schemas.openxmlformats.org/officeDocument/2006/relationships/font"/><Relationship Id="rId68" Target="notesSlides/notesSlide6.xml" Type="http://schemas.openxmlformats.org/officeDocument/2006/relationships/notesSlide"/><Relationship Id="rId69" Target="notesSlides/notesSlide7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8.xml" Type="http://schemas.openxmlformats.org/officeDocument/2006/relationships/notesSlide"/><Relationship Id="rId71" Target="notesSlides/notesSlide9.xml" Type="http://schemas.openxmlformats.org/officeDocument/2006/relationships/notesSlide"/><Relationship Id="rId72" Target="notesSlides/notesSlide10.xml" Type="http://schemas.openxmlformats.org/officeDocument/2006/relationships/notesSlide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notesSlides/notesSlide11.xml" Type="http://schemas.openxmlformats.org/officeDocument/2006/relationships/notesSlide"/><Relationship Id="rId76" Target="notesSlides/notesSlide12.xml" Type="http://schemas.openxmlformats.org/officeDocument/2006/relationships/notesSlide"/><Relationship Id="rId77" Target="notesSlides/notesSlide13.xml" Type="http://schemas.openxmlformats.org/officeDocument/2006/relationships/notesSlide"/><Relationship Id="rId78" Target="notesSlides/notesSlide14.xml" Type="http://schemas.openxmlformats.org/officeDocument/2006/relationships/notesSlide"/><Relationship Id="rId79" Target="notesSlides/notesSlide15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16.xml" Type="http://schemas.openxmlformats.org/officeDocument/2006/relationships/notesSlide"/><Relationship Id="rId81" Target="notesSlides/notesSlide17.xml" Type="http://schemas.openxmlformats.org/officeDocument/2006/relationships/notesSlide"/><Relationship Id="rId82" Target="notesSlides/notesSlide18.xml" Type="http://schemas.openxmlformats.org/officeDocument/2006/relationships/notesSlide"/><Relationship Id="rId83" Target="notesSlides/notesSlide19.xml" Type="http://schemas.openxmlformats.org/officeDocument/2006/relationships/notesSlide"/><Relationship Id="rId84" Target="notesSlides/notesSlide20.xml" Type="http://schemas.openxmlformats.org/officeDocument/2006/relationships/notesSlide"/><Relationship Id="rId85" Target="notesSlides/notesSlide21.xml" Type="http://schemas.openxmlformats.org/officeDocument/2006/relationships/notesSlide"/><Relationship Id="rId86" Target="notesSlides/notesSlide22.xml" Type="http://schemas.openxmlformats.org/officeDocument/2006/relationships/notesSlide"/><Relationship Id="rId87" Target="notesSlides/notesSlide23.xml" Type="http://schemas.openxmlformats.org/officeDocument/2006/relationships/notesSlide"/><Relationship Id="rId88" Target="notesSlides/notesSlide24.xml" Type="http://schemas.openxmlformats.org/officeDocument/2006/relationships/notesSlide"/><Relationship Id="rId89" Target="notesSlides/notesSlide25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26.xml" Type="http://schemas.openxmlformats.org/officeDocument/2006/relationships/notesSlide"/><Relationship Id="rId91" Target="notesSlides/notesSlide27.xml" Type="http://schemas.openxmlformats.org/officeDocument/2006/relationships/notesSlide"/><Relationship Id="rId92" Target="notesSlides/notesSlide28.xml" Type="http://schemas.openxmlformats.org/officeDocument/2006/relationships/notesSlide"/><Relationship Id="rId93" Target="notesSlides/notesSlide29.xml" Type="http://schemas.openxmlformats.org/officeDocument/2006/relationships/notesSlide"/><Relationship Id="rId94" Target="notesSlides/notesSlide30.xml" Type="http://schemas.openxmlformats.org/officeDocument/2006/relationships/notesSlide"/><Relationship Id="rId95" Target="notesSlides/notesSlide31.xml" Type="http://schemas.openxmlformats.org/officeDocument/2006/relationships/notesSlide"/><Relationship Id="rId96" Target="notesSlides/notesSlide32.xml" Type="http://schemas.openxmlformats.org/officeDocument/2006/relationships/notesSlide"/><Relationship Id="rId97" Target="notesSlides/notesSlide33.xml" Type="http://schemas.openxmlformats.org/officeDocument/2006/relationships/notesSlide"/><Relationship Id="rId98" Target="notesSlides/notesSlide34.xml" Type="http://schemas.openxmlformats.org/officeDocument/2006/relationships/notesSlide"/><Relationship Id="rId99" Target="notesSlides/notesSlide35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jpeg" Type="http://schemas.openxmlformats.org/officeDocument/2006/relationships/image"/><Relationship Id="rId11" Target="../media/image30.jpeg" Type="http://schemas.openxmlformats.org/officeDocument/2006/relationships/image"/><Relationship Id="rId12" Target="../media/image31.png" Type="http://schemas.openxmlformats.org/officeDocument/2006/relationships/image"/><Relationship Id="rId13" Target="../media/image3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37.png" Type="http://schemas.openxmlformats.org/officeDocument/2006/relationships/image"/><Relationship Id="rId19" Target="../media/image38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8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Relationship Id="rId8" Target="../media/image27.jpe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jpeg" Type="http://schemas.openxmlformats.org/officeDocument/2006/relationships/image"/><Relationship Id="rId12" Target="../media/image43.jpeg" Type="http://schemas.openxmlformats.org/officeDocument/2006/relationships/image"/><Relationship Id="rId13" Target="../media/image37.png" Type="http://schemas.openxmlformats.org/officeDocument/2006/relationships/image"/><Relationship Id="rId14" Target="../media/image38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8.png" Type="http://schemas.openxmlformats.org/officeDocument/2006/relationships/image"/><Relationship Id="rId4" Target="../media/image1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.png" Type="http://schemas.openxmlformats.org/officeDocument/2006/relationships/image"/><Relationship Id="rId8" Target="../media/image39.jpe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44.pn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Relationship Id="rId7" Target="../media/image45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Relationship Id="rId7" Target="../media/image46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47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Relationship Id="rId7" Target="../media/image4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Relationship Id="rId7" Target="../media/image49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Relationship Id="rId6" Target="../media/image51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52.png" Type="http://schemas.openxmlformats.org/officeDocument/2006/relationships/image"/><Relationship Id="rId6" Target="../media/image7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53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7.png" Type="http://schemas.openxmlformats.org/officeDocument/2006/relationships/image"/><Relationship Id="rId6" Target="../media/image2.png" Type="http://schemas.openxmlformats.org/officeDocument/2006/relationships/image"/><Relationship Id="rId7" Target="../media/image54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55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5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57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58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60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61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62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63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64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6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12.png" Type="http://schemas.openxmlformats.org/officeDocument/2006/relationships/image"/><Relationship Id="rId6" Target="../media/image7.png" Type="http://schemas.openxmlformats.org/officeDocument/2006/relationships/image"/><Relationship Id="rId7" Target="../media/image2.pn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9.pn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Relationship Id="rId4" Target="../media/image12.png" Type="http://schemas.openxmlformats.org/officeDocument/2006/relationships/image"/><Relationship Id="rId5" Target="../media/image7.png" Type="http://schemas.openxmlformats.org/officeDocument/2006/relationships/image"/><Relationship Id="rId6" Target="../media/image2.png" Type="http://schemas.openxmlformats.org/officeDocument/2006/relationships/image"/><Relationship Id="rId7" Target="../media/image66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Relationship Id="rId4" Target="../media/image12.png" Type="http://schemas.openxmlformats.org/officeDocument/2006/relationships/image"/><Relationship Id="rId5" Target="../media/image7.png" Type="http://schemas.openxmlformats.org/officeDocument/2006/relationships/image"/><Relationship Id="rId6" Target="../media/image2.png" Type="http://schemas.openxmlformats.org/officeDocument/2006/relationships/image"/><Relationship Id="rId7" Target="../media/image67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Relationship Id="rId4" Target="../media/image12.png" Type="http://schemas.openxmlformats.org/officeDocument/2006/relationships/image"/><Relationship Id="rId5" Target="../media/image7.png" Type="http://schemas.openxmlformats.org/officeDocument/2006/relationships/image"/><Relationship Id="rId6" Target="../media/image2.png" Type="http://schemas.openxmlformats.org/officeDocument/2006/relationships/image"/><Relationship Id="rId7" Target="../media/image68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Relationship Id="rId4" Target="../media/image12.png" Type="http://schemas.openxmlformats.org/officeDocument/2006/relationships/image"/><Relationship Id="rId5" Target="../media/image7.png" Type="http://schemas.openxmlformats.org/officeDocument/2006/relationships/image"/><Relationship Id="rId6" Target="../media/image2.png" Type="http://schemas.openxmlformats.org/officeDocument/2006/relationships/image"/><Relationship Id="rId7" Target="../media/image69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Relationship Id="rId4" Target="../media/image12.png" Type="http://schemas.openxmlformats.org/officeDocument/2006/relationships/image"/><Relationship Id="rId5" Target="../media/image7.png" Type="http://schemas.openxmlformats.org/officeDocument/2006/relationships/image"/><Relationship Id="rId6" Target="../media/image2.png" Type="http://schemas.openxmlformats.org/officeDocument/2006/relationships/image"/><Relationship Id="rId7" Target="../media/image70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8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Relationship Id="rId6" Target="https://agenciabrasil.ebc.com.br/educacao/noticia/2024-08/sete-cada-dez-estudantes-usam-ia-na-rotina-de-estudos" TargetMode="External" Type="http://schemas.openxmlformats.org/officeDocument/2006/relationships/hyperlink"/><Relationship Id="rId7" Target="https://fpabramo.org.br/focusbrasil/2024/08/20/estudo-revela-aumento-do-uso-de-ia-no-ensino-superior/#:~:text=Segundo%20o%20estudo%2C%2071%25%20dos,%25%20para%2080%25%20em%202024" TargetMode="External" Type="http://schemas.openxmlformats.org/officeDocument/2006/relationships/hyperlink"/><Relationship Id="rId8" Target="https://www.lucidchart.com/pages/pt/o-que-e-diagrama-de-atividades-uml" TargetMode="External" Type="http://schemas.openxmlformats.org/officeDocument/2006/relationships/hyperlink"/><Relationship Id="rId9" Target="https://profuturo.education/pt-br/observatorio/tendencias/a-revolucao-da-ia-na-educacao-inovacoes-e-oportunidades-na-america-latina-e-no-caribe/" TargetMode="External" Type="http://schemas.openxmlformats.org/officeDocument/2006/relationships/hyperlink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9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0.xml" Type="http://schemas.openxmlformats.org/officeDocument/2006/relationships/notesSlide"/><Relationship Id="rId3" Target="../media/image71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9.png" Type="http://schemas.openxmlformats.org/officeDocument/2006/relationships/image"/><Relationship Id="rId4" Target="../media/image8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Relationship Id="rId8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Relationship Id="rId6" Target="../media/image18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8.png" Type="http://schemas.openxmlformats.org/officeDocument/2006/relationships/image"/><Relationship Id="rId4" Target="../media/image7.pn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1.png" Type="http://schemas.openxmlformats.org/officeDocument/2006/relationships/image"/><Relationship Id="rId4" Target="../media/image9.png" Type="http://schemas.openxmlformats.org/officeDocument/2006/relationships/image"/><Relationship Id="rId5" Target="../media/image8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7" y="0"/>
            <a:ext cx="18286843" cy="10231407"/>
          </a:xfrm>
          <a:custGeom>
            <a:avLst/>
            <a:gdLst/>
            <a:ahLst/>
            <a:cxnLst/>
            <a:rect r="r" b="b" t="t" l="l"/>
            <a:pathLst>
              <a:path h="10231407" w="18286843">
                <a:moveTo>
                  <a:pt x="0" y="0"/>
                </a:moveTo>
                <a:lnTo>
                  <a:pt x="18286843" y="0"/>
                </a:lnTo>
                <a:lnTo>
                  <a:pt x="18286843" y="10231407"/>
                </a:lnTo>
                <a:lnTo>
                  <a:pt x="0" y="102314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 l="0" t="-16961" r="-15191" b="-200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650" y="8238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21868" y="155775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26350" y="298167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84650" y="317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785276" y="1028700"/>
            <a:ext cx="18318186" cy="10287000"/>
            <a:chOff x="0" y="0"/>
            <a:chExt cx="24424248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42412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424120">
                  <a:moveTo>
                    <a:pt x="24424120" y="0"/>
                  </a:moveTo>
                  <a:lnTo>
                    <a:pt x="0" y="0"/>
                  </a:lnTo>
                  <a:lnTo>
                    <a:pt x="0" y="13716000"/>
                  </a:lnTo>
                  <a:lnTo>
                    <a:pt x="24424120" y="13716000"/>
                  </a:lnTo>
                  <a:close/>
                </a:path>
              </a:pathLst>
            </a:custGeom>
            <a:gradFill rotWithShape="true">
              <a:gsLst>
                <a:gs pos="0">
                  <a:srgbClr val="0C0F14">
                    <a:alpha val="53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/>
            </a:gra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799100" y="88750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65050" y="7814300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34655" y="4297035"/>
            <a:ext cx="12819847" cy="359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18"/>
              </a:lnSpc>
              <a:spcBef>
                <a:spcPct val="0"/>
              </a:spcBef>
            </a:pPr>
            <a:r>
              <a:rPr lang="en-US" sz="6799" spc="-679" strike="noStrike" u="none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Sistema de correcão de scripts usando</a:t>
            </a:r>
          </a:p>
          <a:p>
            <a:pPr algn="ctr" marL="0" indent="0" lvl="0">
              <a:lnSpc>
                <a:spcPts val="9658"/>
              </a:lnSpc>
              <a:spcBef>
                <a:spcPct val="0"/>
              </a:spcBef>
            </a:pPr>
            <a:r>
              <a:rPr lang="en-US" sz="6899" spc="-689" strike="noStrike" u="none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IA Generativa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19076" y="2008958"/>
            <a:ext cx="7651006" cy="1945435"/>
            <a:chOff x="0" y="0"/>
            <a:chExt cx="10201341" cy="25939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51710" cy="2593914"/>
            </a:xfrm>
            <a:custGeom>
              <a:avLst/>
              <a:gdLst/>
              <a:ahLst/>
              <a:cxnLst/>
              <a:rect r="r" b="b" t="t" l="l"/>
              <a:pathLst>
                <a:path h="2593914" w="2551710">
                  <a:moveTo>
                    <a:pt x="0" y="0"/>
                  </a:moveTo>
                  <a:lnTo>
                    <a:pt x="2551710" y="0"/>
                  </a:lnTo>
                  <a:lnTo>
                    <a:pt x="2551710" y="2593914"/>
                  </a:lnTo>
                  <a:lnTo>
                    <a:pt x="0" y="2593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017481" y="315224"/>
              <a:ext cx="6993252" cy="141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817"/>
                </a:lnSpc>
              </a:pPr>
              <a:r>
                <a:rPr lang="en-US" sz="6298" spc="-629">
                  <a:solidFill>
                    <a:srgbClr val="E66083"/>
                  </a:solidFill>
                  <a:latin typeface="Mokoto"/>
                  <a:ea typeface="Mokoto"/>
                  <a:cs typeface="Mokoto"/>
                  <a:sym typeface="Mokoto"/>
                </a:rPr>
                <a:t>Debugbox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826873" y="1695547"/>
              <a:ext cx="7374468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b="true" sz="1999" spc="499">
                  <a:solidFill>
                    <a:srgbClr val="FFFFFF"/>
                  </a:solidFill>
                  <a:latin typeface="Comfortaa Bold"/>
                  <a:ea typeface="Comfortaa Bold"/>
                  <a:cs typeface="Comfortaa Bold"/>
                  <a:sym typeface="Comfortaa Bold"/>
                </a:rPr>
                <a:t>Menos bugs, mais inovação 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-10694882">
            <a:off x="13039568" y="4872789"/>
            <a:ext cx="674927" cy="117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18"/>
              </a:lnSpc>
              <a:spcBef>
                <a:spcPct val="0"/>
              </a:spcBef>
            </a:pPr>
            <a:r>
              <a:rPr lang="en-US" sz="6799" spc="-679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,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166726" y="-427824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00400" y="23402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76550" y="6395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48050" y="9100103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58000" y="3684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7600" y="5916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1575224" y="170832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794125" y="2333625"/>
            <a:ext cx="5735401" cy="3253057"/>
            <a:chOff x="0" y="0"/>
            <a:chExt cx="7647201" cy="433740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8835" y="0"/>
              <a:ext cx="7608367" cy="4337409"/>
            </a:xfrm>
            <a:custGeom>
              <a:avLst/>
              <a:gdLst/>
              <a:ahLst/>
              <a:cxnLst/>
              <a:rect r="r" b="b" t="t" l="l"/>
              <a:pathLst>
                <a:path h="4337409" w="7608367">
                  <a:moveTo>
                    <a:pt x="0" y="0"/>
                  </a:moveTo>
                  <a:lnTo>
                    <a:pt x="7608366" y="0"/>
                  </a:lnTo>
                  <a:lnTo>
                    <a:pt x="7608366" y="4337409"/>
                  </a:lnTo>
                  <a:lnTo>
                    <a:pt x="0" y="4337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347" t="0" r="-5347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412058"/>
              <a:ext cx="7608367" cy="317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4"/>
                </a:lnSpc>
                <a:spcBef>
                  <a:spcPct val="0"/>
                </a:spcBef>
              </a:pPr>
              <a:r>
                <a:rPr lang="en-US" b="true" sz="270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O uso frequente da IA na vida acadêmica teve um  crescimento considerável, passando de 53% para 71% no mesmo período.</a:t>
              </a:r>
            </a:p>
            <a:p>
              <a:pPr algn="ctr">
                <a:lnSpc>
                  <a:spcPts val="2524"/>
                </a:lnSpc>
                <a:spcBef>
                  <a:spcPct val="0"/>
                </a:spcBef>
              </a:pPr>
              <a:r>
                <a:rPr lang="en-US" sz="2103" i="true">
                  <a:solidFill>
                    <a:srgbClr val="000000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Fonte: Focus Brasil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261959" y="6557425"/>
            <a:ext cx="6371758" cy="3281455"/>
            <a:chOff x="0" y="0"/>
            <a:chExt cx="8495677" cy="43752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495677" cy="4375274"/>
            </a:xfrm>
            <a:custGeom>
              <a:avLst/>
              <a:gdLst/>
              <a:ahLst/>
              <a:cxnLst/>
              <a:rect r="r" b="b" t="t" l="l"/>
              <a:pathLst>
                <a:path h="4375274" w="8495677">
                  <a:moveTo>
                    <a:pt x="0" y="0"/>
                  </a:moveTo>
                  <a:lnTo>
                    <a:pt x="8495677" y="0"/>
                  </a:lnTo>
                  <a:lnTo>
                    <a:pt x="8495677" y="4375274"/>
                  </a:lnTo>
                  <a:lnTo>
                    <a:pt x="0" y="4375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695973"/>
              <a:ext cx="8495677" cy="2945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2"/>
                </a:lnSpc>
              </a:pPr>
              <a:r>
                <a:rPr lang="en-US" sz="3019" b="true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71% dos estudantes do ensino superior utilizam inteligência artificial com frequência em seus estudos.</a:t>
              </a:r>
            </a:p>
            <a:p>
              <a:pPr algn="ctr">
                <a:lnSpc>
                  <a:spcPts val="2813"/>
                </a:lnSpc>
                <a:spcBef>
                  <a:spcPct val="0"/>
                </a:spcBef>
              </a:pPr>
              <a:r>
                <a:rPr lang="en-US" sz="2344" i="true">
                  <a:solidFill>
                    <a:srgbClr val="000000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Fonte: Focus Brasil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858950" y="5920057"/>
            <a:ext cx="5648632" cy="3809543"/>
          </a:xfrm>
          <a:custGeom>
            <a:avLst/>
            <a:gdLst/>
            <a:ahLst/>
            <a:cxnLst/>
            <a:rect r="r" b="b" t="t" l="l"/>
            <a:pathLst>
              <a:path h="3809543" w="5648632">
                <a:moveTo>
                  <a:pt x="0" y="0"/>
                </a:moveTo>
                <a:lnTo>
                  <a:pt x="5648633" y="0"/>
                </a:lnTo>
                <a:lnTo>
                  <a:pt x="5648633" y="3809542"/>
                </a:lnTo>
                <a:lnTo>
                  <a:pt x="0" y="3809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18225" y="971550"/>
            <a:ext cx="146515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Uso de IA Generativa na Educação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81756" y="2258585"/>
            <a:ext cx="9218188" cy="387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b="true" sz="2400" strike="noStrike" u="non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Exemplos de Ferramentas de IA na Educação</a:t>
            </a:r>
          </a:p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B870FF"/>
                </a:solidFill>
                <a:latin typeface="Lato Bold"/>
                <a:ea typeface="Lato Bold"/>
                <a:cs typeface="Lato Bold"/>
                <a:sym typeface="Lato Bold"/>
              </a:rPr>
              <a:t>Grammarly</a:t>
            </a: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Corrige gramática e estilo em textos, ajudando estudantes a aprimorar a escrita.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B870FF"/>
                </a:solidFill>
                <a:latin typeface="Lato Bold"/>
                <a:ea typeface="Lato Bold"/>
                <a:cs typeface="Lato Bold"/>
                <a:sym typeface="Lato Bold"/>
              </a:rPr>
              <a:t>QuillBot</a:t>
            </a: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Reescreve textos para melhorar clareza e evitar plágio.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B870FF"/>
                </a:solidFill>
                <a:latin typeface="Lato Bold"/>
                <a:ea typeface="Lato Bold"/>
                <a:cs typeface="Lato Bold"/>
                <a:sym typeface="Lato Bold"/>
              </a:rPr>
              <a:t>Codecademy</a:t>
            </a: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Oferece feedback automático em códigos para aprendizado de programação.</a:t>
            </a:r>
          </a:p>
          <a:p>
            <a:pPr algn="l"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b="true" sz="2400" strike="noStrike" u="none">
                <a:solidFill>
                  <a:srgbClr val="B870FF"/>
                </a:solidFill>
                <a:latin typeface="Lato Bold"/>
                <a:ea typeface="Lato Bold"/>
                <a:cs typeface="Lato Bold"/>
                <a:sym typeface="Lato Bold"/>
              </a:rPr>
              <a:t>LeetCode</a:t>
            </a: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Avalia desempenho em desafios de programação e prepara para entrevistas técnicas.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05379" y="9740132"/>
            <a:ext cx="295577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i="true">
                <a:solidFill>
                  <a:srgbClr val="FFFFFF"/>
                </a:solidFill>
                <a:latin typeface="Lato Italics"/>
                <a:ea typeface="Lato Italics"/>
                <a:cs typeface="Lato Italics"/>
                <a:sym typeface="Lato Italics"/>
              </a:rPr>
              <a:t>Fonte: Agência Brasil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37"/>
            <a:ext cx="18288000" cy="10317637"/>
          </a:xfrm>
          <a:custGeom>
            <a:avLst/>
            <a:gdLst/>
            <a:ahLst/>
            <a:cxnLst/>
            <a:rect r="r" b="b" t="t" l="l"/>
            <a:pathLst>
              <a:path h="10317637" w="18288000">
                <a:moveTo>
                  <a:pt x="0" y="0"/>
                </a:moveTo>
                <a:lnTo>
                  <a:pt x="18288000" y="0"/>
                </a:lnTo>
                <a:lnTo>
                  <a:pt x="18288000" y="10317637"/>
                </a:lnTo>
                <a:lnTo>
                  <a:pt x="0" y="1031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-10374" r="-21108" b="-103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9074" y="-16469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77024" y="62002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5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100" y="3860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5300" y="9096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-152675"/>
            <a:ext cx="2703600" cy="2362750"/>
          </a:xfrm>
          <a:custGeom>
            <a:avLst/>
            <a:gdLst/>
            <a:ahLst/>
            <a:cxnLst/>
            <a:rect r="r" b="b" t="t" l="l"/>
            <a:pathLst>
              <a:path h="2362750" w="2703600">
                <a:moveTo>
                  <a:pt x="2703600" y="0"/>
                </a:moveTo>
                <a:lnTo>
                  <a:pt x="0" y="0"/>
                </a:lnTo>
                <a:lnTo>
                  <a:pt x="0" y="2362750"/>
                </a:lnTo>
                <a:lnTo>
                  <a:pt x="2703600" y="2362750"/>
                </a:lnTo>
                <a:lnTo>
                  <a:pt x="27036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12607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87850" y="7924250"/>
            <a:ext cx="2900150" cy="2362750"/>
          </a:xfrm>
          <a:custGeom>
            <a:avLst/>
            <a:gdLst/>
            <a:ahLst/>
            <a:cxnLst/>
            <a:rect r="r" b="b" t="t" l="l"/>
            <a:pathLst>
              <a:path h="2362750" w="2900150">
                <a:moveTo>
                  <a:pt x="2900150" y="0"/>
                </a:moveTo>
                <a:lnTo>
                  <a:pt x="0" y="0"/>
                </a:lnTo>
                <a:lnTo>
                  <a:pt x="0" y="2362750"/>
                </a:lnTo>
                <a:lnTo>
                  <a:pt x="2900150" y="2362750"/>
                </a:lnTo>
                <a:lnTo>
                  <a:pt x="290015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-227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350" y="3264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050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10350" y="823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48350" y="7986554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25300" y="1776254"/>
            <a:ext cx="2743200" cy="2743200"/>
            <a:chOff x="0" y="0"/>
            <a:chExt cx="3657600" cy="365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76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3657600">
                  <a:moveTo>
                    <a:pt x="0" y="1828800"/>
                  </a:moveTo>
                  <a:cubicBezTo>
                    <a:pt x="0" y="818769"/>
                    <a:pt x="818769" y="0"/>
                    <a:pt x="1828800" y="0"/>
                  </a:cubicBezTo>
                  <a:cubicBezTo>
                    <a:pt x="2838831" y="0"/>
                    <a:pt x="3657600" y="818769"/>
                    <a:pt x="3657600" y="1828800"/>
                  </a:cubicBezTo>
                  <a:cubicBezTo>
                    <a:pt x="3657600" y="2838831"/>
                    <a:pt x="2838831" y="3657600"/>
                    <a:pt x="1828800" y="3657600"/>
                  </a:cubicBezTo>
                  <a:cubicBezTo>
                    <a:pt x="818769" y="3657600"/>
                    <a:pt x="0" y="2838831"/>
                    <a:pt x="0" y="18288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85776" y="4757579"/>
            <a:ext cx="8978275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9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Requisitos</a:t>
            </a:r>
          </a:p>
          <a:p>
            <a:pPr algn="ctr">
              <a:lnSpc>
                <a:spcPts val="11161"/>
              </a:lnSpc>
            </a:pPr>
            <a:r>
              <a:rPr lang="en-US" b="true" sz="9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Levantados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6525" y="2028666"/>
            <a:ext cx="25207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b="true" sz="1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39650" y="80174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19850" y="-29100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23925" y="8451250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81400" y="8130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6850" y="48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91800" y="48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32150" y="95298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84200" y="3909098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7600" y="61628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05225" y="3337725"/>
            <a:ext cx="6206776" cy="4479274"/>
            <a:chOff x="0" y="0"/>
            <a:chExt cx="1634706" cy="11797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34706" cy="1179726"/>
            </a:xfrm>
            <a:custGeom>
              <a:avLst/>
              <a:gdLst/>
              <a:ahLst/>
              <a:cxnLst/>
              <a:rect r="r" b="b" t="t" l="l"/>
              <a:pathLst>
                <a:path h="1179726" w="1634706">
                  <a:moveTo>
                    <a:pt x="0" y="0"/>
                  </a:moveTo>
                  <a:lnTo>
                    <a:pt x="1634706" y="0"/>
                  </a:lnTo>
                  <a:lnTo>
                    <a:pt x="1634706" y="1179726"/>
                  </a:lnTo>
                  <a:lnTo>
                    <a:pt x="0" y="1179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A73C2"/>
              </a:solidFill>
              <a:prstDash val="lg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1634706" cy="1189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99943" y="3544180"/>
            <a:ext cx="2869183" cy="4064056"/>
            <a:chOff x="0" y="0"/>
            <a:chExt cx="894440" cy="12669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499943" y="3965713"/>
            <a:ext cx="2869183" cy="3642522"/>
          </a:xfrm>
          <a:custGeom>
            <a:avLst/>
            <a:gdLst/>
            <a:ahLst/>
            <a:cxnLst/>
            <a:rect r="r" b="b" t="t" l="l"/>
            <a:pathLst>
              <a:path h="3642522" w="2869183">
                <a:moveTo>
                  <a:pt x="0" y="0"/>
                </a:moveTo>
                <a:lnTo>
                  <a:pt x="2869183" y="0"/>
                </a:lnTo>
                <a:lnTo>
                  <a:pt x="2869183" y="3642522"/>
                </a:lnTo>
                <a:lnTo>
                  <a:pt x="0" y="3642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5000"/>
            </a:blip>
            <a:stretch>
              <a:fillRect l="-34635" t="0" r="-34635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494550" y="3594773"/>
            <a:ext cx="28691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Corrigir e Explicar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588201" y="3544180"/>
            <a:ext cx="2869183" cy="4064056"/>
            <a:chOff x="0" y="0"/>
            <a:chExt cx="894440" cy="12669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588201" y="3965713"/>
            <a:ext cx="2869183" cy="3686819"/>
          </a:xfrm>
          <a:custGeom>
            <a:avLst/>
            <a:gdLst/>
            <a:ahLst/>
            <a:cxnLst/>
            <a:rect r="r" b="b" t="t" l="l"/>
            <a:pathLst>
              <a:path h="3686819" w="2869183">
                <a:moveTo>
                  <a:pt x="0" y="0"/>
                </a:moveTo>
                <a:lnTo>
                  <a:pt x="2869183" y="0"/>
                </a:lnTo>
                <a:lnTo>
                  <a:pt x="2869183" y="3686819"/>
                </a:lnTo>
                <a:lnTo>
                  <a:pt x="0" y="36868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5000"/>
            </a:blip>
            <a:stretch>
              <a:fillRect l="-45187" t="0" r="-48405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23" id="23"/>
          <p:cNvGrpSpPr/>
          <p:nvPr/>
        </p:nvGrpSpPr>
        <p:grpSpPr>
          <a:xfrm rot="0">
            <a:off x="10676459" y="3544180"/>
            <a:ext cx="2869183" cy="4064056"/>
            <a:chOff x="0" y="0"/>
            <a:chExt cx="894440" cy="12669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764717" y="3544180"/>
            <a:ext cx="2869183" cy="4064056"/>
            <a:chOff x="0" y="0"/>
            <a:chExt cx="894440" cy="126693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676459" y="4001132"/>
            <a:ext cx="2869183" cy="3642522"/>
          </a:xfrm>
          <a:custGeom>
            <a:avLst/>
            <a:gdLst/>
            <a:ahLst/>
            <a:cxnLst/>
            <a:rect r="r" b="b" t="t" l="l"/>
            <a:pathLst>
              <a:path h="3642522" w="2869183">
                <a:moveTo>
                  <a:pt x="0" y="0"/>
                </a:moveTo>
                <a:lnTo>
                  <a:pt x="2869183" y="0"/>
                </a:lnTo>
                <a:lnTo>
                  <a:pt x="2869183" y="3642522"/>
                </a:lnTo>
                <a:lnTo>
                  <a:pt x="0" y="36425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5000"/>
            </a:blip>
            <a:stretch>
              <a:fillRect l="0" t="0" r="-26953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3764717" y="3965713"/>
            <a:ext cx="2869183" cy="3686819"/>
          </a:xfrm>
          <a:custGeom>
            <a:avLst/>
            <a:gdLst/>
            <a:ahLst/>
            <a:cxnLst/>
            <a:rect r="r" b="b" t="t" l="l"/>
            <a:pathLst>
              <a:path h="3686819" w="2869183">
                <a:moveTo>
                  <a:pt x="0" y="0"/>
                </a:moveTo>
                <a:lnTo>
                  <a:pt x="2869183" y="0"/>
                </a:lnTo>
                <a:lnTo>
                  <a:pt x="2869183" y="3686819"/>
                </a:lnTo>
                <a:lnTo>
                  <a:pt x="0" y="36868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5000"/>
            </a:blip>
            <a:stretch>
              <a:fillRect l="-46433" t="0" r="-46433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31" id="31"/>
          <p:cNvSpPr txBox="true"/>
          <p:nvPr/>
        </p:nvSpPr>
        <p:spPr>
          <a:xfrm rot="0">
            <a:off x="7604822" y="3594773"/>
            <a:ext cx="28691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Aceitar feedback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400899" y="3544180"/>
            <a:ext cx="2869183" cy="4064056"/>
            <a:chOff x="0" y="0"/>
            <a:chExt cx="894440" cy="126693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00899" y="4001132"/>
            <a:ext cx="2869183" cy="3651400"/>
            <a:chOff x="0" y="0"/>
            <a:chExt cx="755670" cy="961686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55670" cy="961686"/>
            </a:xfrm>
            <a:custGeom>
              <a:avLst/>
              <a:gdLst/>
              <a:ahLst/>
              <a:cxnLst/>
              <a:rect r="r" b="b" t="t" l="l"/>
              <a:pathLst>
                <a:path h="961686" w="755670">
                  <a:moveTo>
                    <a:pt x="64759" y="0"/>
                  </a:moveTo>
                  <a:lnTo>
                    <a:pt x="690910" y="0"/>
                  </a:lnTo>
                  <a:cubicBezTo>
                    <a:pt x="726676" y="0"/>
                    <a:pt x="755670" y="28994"/>
                    <a:pt x="755670" y="64759"/>
                  </a:cubicBezTo>
                  <a:lnTo>
                    <a:pt x="755670" y="896926"/>
                  </a:lnTo>
                  <a:cubicBezTo>
                    <a:pt x="755670" y="932692"/>
                    <a:pt x="726676" y="961686"/>
                    <a:pt x="690910" y="961686"/>
                  </a:cubicBezTo>
                  <a:lnTo>
                    <a:pt x="64759" y="961686"/>
                  </a:lnTo>
                  <a:cubicBezTo>
                    <a:pt x="28994" y="961686"/>
                    <a:pt x="0" y="932692"/>
                    <a:pt x="0" y="896926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755670" cy="971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525654" y="5015129"/>
            <a:ext cx="1217390" cy="1210750"/>
          </a:xfrm>
          <a:custGeom>
            <a:avLst/>
            <a:gdLst/>
            <a:ahLst/>
            <a:cxnLst/>
            <a:rect r="r" b="b" t="t" l="l"/>
            <a:pathLst>
              <a:path h="1210750" w="1217390">
                <a:moveTo>
                  <a:pt x="0" y="0"/>
                </a:moveTo>
                <a:lnTo>
                  <a:pt x="1217390" y="0"/>
                </a:lnTo>
                <a:lnTo>
                  <a:pt x="1217390" y="1210750"/>
                </a:lnTo>
                <a:lnTo>
                  <a:pt x="0" y="1210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2800194" y="4071921"/>
            <a:ext cx="1325952" cy="1413320"/>
          </a:xfrm>
          <a:custGeom>
            <a:avLst/>
            <a:gdLst/>
            <a:ahLst/>
            <a:cxnLst/>
            <a:rect r="r" b="b" t="t" l="l"/>
            <a:pathLst>
              <a:path h="1413320" w="1325952">
                <a:moveTo>
                  <a:pt x="0" y="0"/>
                </a:moveTo>
                <a:lnTo>
                  <a:pt x="1325952" y="0"/>
                </a:lnTo>
                <a:lnTo>
                  <a:pt x="1325952" y="1413321"/>
                </a:lnTo>
                <a:lnTo>
                  <a:pt x="0" y="14133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5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134349" y="6387804"/>
            <a:ext cx="1741131" cy="1085832"/>
          </a:xfrm>
          <a:custGeom>
            <a:avLst/>
            <a:gdLst/>
            <a:ahLst/>
            <a:cxnLst/>
            <a:rect r="r" b="b" t="t" l="l"/>
            <a:pathLst>
              <a:path h="1085832" w="1741131">
                <a:moveTo>
                  <a:pt x="0" y="0"/>
                </a:moveTo>
                <a:lnTo>
                  <a:pt x="1741131" y="0"/>
                </a:lnTo>
                <a:lnTo>
                  <a:pt x="1741131" y="1085832"/>
                </a:lnTo>
                <a:lnTo>
                  <a:pt x="0" y="1085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5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525654" y="3594773"/>
            <a:ext cx="261967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 strike="noStrike" u="non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Seleção de Linguagens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676459" y="3594773"/>
            <a:ext cx="28691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Direcionar ao Professor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764717" y="3594773"/>
            <a:ext cx="28691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Histórico e Relatórios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1295260">
            <a:off x="3884508" y="8348544"/>
            <a:ext cx="1238910" cy="349992"/>
          </a:xfrm>
          <a:custGeom>
            <a:avLst/>
            <a:gdLst/>
            <a:ahLst/>
            <a:cxnLst/>
            <a:rect r="r" b="b" t="t" l="l"/>
            <a:pathLst>
              <a:path h="349992" w="1238910">
                <a:moveTo>
                  <a:pt x="0" y="0"/>
                </a:moveTo>
                <a:lnTo>
                  <a:pt x="1238910" y="0"/>
                </a:lnTo>
                <a:lnTo>
                  <a:pt x="1238910" y="349992"/>
                </a:lnTo>
                <a:lnTo>
                  <a:pt x="0" y="34999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1863913" y="919825"/>
            <a:ext cx="95982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Requisitos Funcionais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863913" y="2110450"/>
            <a:ext cx="1435100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ão as funcionalidades que o sistema deve realizar, ou seja, o que ele deve fazer. Eles descrevem as ações e comportamentos específicos do sistema.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278935" y="8451250"/>
            <a:ext cx="230926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Primeira Entrega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49" id="49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51" id="51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39650" y="80174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19850" y="-29100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14746" y="1088950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126324" y="226942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6850" y="48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91800" y="48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7600" y="61628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2150" y="95298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384200" y="40422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78928" y="3337725"/>
            <a:ext cx="3113125" cy="4479274"/>
            <a:chOff x="0" y="0"/>
            <a:chExt cx="819918" cy="11797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9918" cy="1179726"/>
            </a:xfrm>
            <a:custGeom>
              <a:avLst/>
              <a:gdLst/>
              <a:ahLst/>
              <a:cxnLst/>
              <a:rect r="r" b="b" t="t" l="l"/>
              <a:pathLst>
                <a:path h="1179726" w="819918">
                  <a:moveTo>
                    <a:pt x="0" y="0"/>
                  </a:moveTo>
                  <a:lnTo>
                    <a:pt x="819918" y="0"/>
                  </a:lnTo>
                  <a:lnTo>
                    <a:pt x="819918" y="1179726"/>
                  </a:lnTo>
                  <a:lnTo>
                    <a:pt x="0" y="1179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AA73C2"/>
              </a:solidFill>
              <a:prstDash val="lg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819918" cy="1189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99943" y="3544180"/>
            <a:ext cx="2869183" cy="4064056"/>
            <a:chOff x="0" y="0"/>
            <a:chExt cx="894440" cy="12669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499943" y="3965713"/>
            <a:ext cx="2869183" cy="3642522"/>
          </a:xfrm>
          <a:custGeom>
            <a:avLst/>
            <a:gdLst/>
            <a:ahLst/>
            <a:cxnLst/>
            <a:rect r="r" b="b" t="t" l="l"/>
            <a:pathLst>
              <a:path h="3642522" w="2869183">
                <a:moveTo>
                  <a:pt x="0" y="0"/>
                </a:moveTo>
                <a:lnTo>
                  <a:pt x="2869183" y="0"/>
                </a:lnTo>
                <a:lnTo>
                  <a:pt x="2869183" y="3642522"/>
                </a:lnTo>
                <a:lnTo>
                  <a:pt x="0" y="36425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5000"/>
            </a:blip>
            <a:stretch>
              <a:fillRect l="-83704" t="0" r="-720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588201" y="3544180"/>
            <a:ext cx="2869183" cy="4064056"/>
            <a:chOff x="0" y="0"/>
            <a:chExt cx="894440" cy="12669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588201" y="3965713"/>
            <a:ext cx="2869183" cy="3686819"/>
          </a:xfrm>
          <a:custGeom>
            <a:avLst/>
            <a:gdLst/>
            <a:ahLst/>
            <a:cxnLst/>
            <a:rect r="r" b="b" t="t" l="l"/>
            <a:pathLst>
              <a:path h="3686819" w="2869183">
                <a:moveTo>
                  <a:pt x="0" y="0"/>
                </a:moveTo>
                <a:lnTo>
                  <a:pt x="2869183" y="0"/>
                </a:lnTo>
                <a:lnTo>
                  <a:pt x="2869183" y="3686819"/>
                </a:lnTo>
                <a:lnTo>
                  <a:pt x="0" y="36868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5000"/>
            </a:blip>
            <a:stretch>
              <a:fillRect l="-29254" t="0" r="-7679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22" id="22"/>
          <p:cNvGrpSpPr/>
          <p:nvPr/>
        </p:nvGrpSpPr>
        <p:grpSpPr>
          <a:xfrm rot="0">
            <a:off x="10676459" y="3544180"/>
            <a:ext cx="2869183" cy="4064056"/>
            <a:chOff x="0" y="0"/>
            <a:chExt cx="894440" cy="12669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764717" y="3544180"/>
            <a:ext cx="2869183" cy="4064056"/>
            <a:chOff x="0" y="0"/>
            <a:chExt cx="894440" cy="126693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0676459" y="3933648"/>
            <a:ext cx="2869183" cy="3662269"/>
          </a:xfrm>
          <a:custGeom>
            <a:avLst/>
            <a:gdLst/>
            <a:ahLst/>
            <a:cxnLst/>
            <a:rect r="r" b="b" t="t" l="l"/>
            <a:pathLst>
              <a:path h="3662269" w="2869183">
                <a:moveTo>
                  <a:pt x="0" y="0"/>
                </a:moveTo>
                <a:lnTo>
                  <a:pt x="2869183" y="0"/>
                </a:lnTo>
                <a:lnTo>
                  <a:pt x="2869183" y="3662269"/>
                </a:lnTo>
                <a:lnTo>
                  <a:pt x="0" y="36622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5000"/>
            </a:blip>
            <a:stretch>
              <a:fillRect l="-14080" t="0" r="-81766" b="-1545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3764717" y="3909098"/>
            <a:ext cx="2869183" cy="3699137"/>
          </a:xfrm>
          <a:custGeom>
            <a:avLst/>
            <a:gdLst/>
            <a:ahLst/>
            <a:cxnLst/>
            <a:rect r="r" b="b" t="t" l="l"/>
            <a:pathLst>
              <a:path h="3699137" w="2869183">
                <a:moveTo>
                  <a:pt x="0" y="0"/>
                </a:moveTo>
                <a:lnTo>
                  <a:pt x="2869183" y="0"/>
                </a:lnTo>
                <a:lnTo>
                  <a:pt x="2869183" y="3699137"/>
                </a:lnTo>
                <a:lnTo>
                  <a:pt x="0" y="36991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 l="-27634" t="0" r="-65875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30" id="30"/>
          <p:cNvGrpSpPr/>
          <p:nvPr/>
        </p:nvGrpSpPr>
        <p:grpSpPr>
          <a:xfrm rot="0">
            <a:off x="1400899" y="3544180"/>
            <a:ext cx="2869183" cy="4064056"/>
            <a:chOff x="0" y="0"/>
            <a:chExt cx="894440" cy="12669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94440" cy="1266930"/>
            </a:xfrm>
            <a:custGeom>
              <a:avLst/>
              <a:gdLst/>
              <a:ahLst/>
              <a:cxnLst/>
              <a:rect r="r" b="b" t="t" l="l"/>
              <a:pathLst>
                <a:path h="1266930" w="894440">
                  <a:moveTo>
                    <a:pt x="64759" y="0"/>
                  </a:moveTo>
                  <a:lnTo>
                    <a:pt x="829681" y="0"/>
                  </a:lnTo>
                  <a:cubicBezTo>
                    <a:pt x="846856" y="0"/>
                    <a:pt x="863328" y="6823"/>
                    <a:pt x="875473" y="18968"/>
                  </a:cubicBezTo>
                  <a:cubicBezTo>
                    <a:pt x="887617" y="31112"/>
                    <a:pt x="894440" y="47584"/>
                    <a:pt x="894440" y="64759"/>
                  </a:cubicBezTo>
                  <a:lnTo>
                    <a:pt x="894440" y="1202171"/>
                  </a:lnTo>
                  <a:cubicBezTo>
                    <a:pt x="894440" y="1237936"/>
                    <a:pt x="865446" y="1266930"/>
                    <a:pt x="829681" y="1266930"/>
                  </a:cubicBezTo>
                  <a:lnTo>
                    <a:pt x="64759" y="1266930"/>
                  </a:lnTo>
                  <a:cubicBezTo>
                    <a:pt x="28994" y="1266930"/>
                    <a:pt x="0" y="1237936"/>
                    <a:pt x="0" y="1202171"/>
                  </a:cubicBezTo>
                  <a:lnTo>
                    <a:pt x="0" y="64759"/>
                  </a:lnTo>
                  <a:cubicBezTo>
                    <a:pt x="0" y="28994"/>
                    <a:pt x="28994" y="0"/>
                    <a:pt x="64759" y="0"/>
                  </a:cubicBezTo>
                  <a:close/>
                </a:path>
              </a:pathLst>
            </a:custGeom>
            <a:solidFill>
              <a:srgbClr val="4E7896">
                <a:alpha val="56863"/>
              </a:srgbClr>
            </a:solidFill>
            <a:ln w="28575" cap="rnd">
              <a:solidFill>
                <a:srgbClr val="FFFFFF">
                  <a:alpha val="56863"/>
                </a:srgbClr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94440" cy="13050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400899" y="3965713"/>
            <a:ext cx="2869183" cy="3642522"/>
          </a:xfrm>
          <a:custGeom>
            <a:avLst/>
            <a:gdLst/>
            <a:ahLst/>
            <a:cxnLst/>
            <a:rect r="r" b="b" t="t" l="l"/>
            <a:pathLst>
              <a:path h="3642522" w="2869183">
                <a:moveTo>
                  <a:pt x="0" y="0"/>
                </a:moveTo>
                <a:lnTo>
                  <a:pt x="2869183" y="0"/>
                </a:lnTo>
                <a:lnTo>
                  <a:pt x="2869183" y="3642522"/>
                </a:lnTo>
                <a:lnTo>
                  <a:pt x="0" y="36425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5000"/>
            </a:blip>
            <a:stretch>
              <a:fillRect l="0" t="-9003" r="0" b="-9003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863913" y="919825"/>
            <a:ext cx="1127408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Requisitos Não Funcionais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863913" y="2110450"/>
            <a:ext cx="1435100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São as características e restrições de qualidade do sistema, ou seja, como ele deve funcionar. Eles descrevem atributos como desempenho, segurança e usabilidade.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94550" y="3594773"/>
            <a:ext cx="28691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Velocidade de resposta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04822" y="3594773"/>
            <a:ext cx="28691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Manutenibilidade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25654" y="3594773"/>
            <a:ext cx="2619672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Interface Intuitiva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676459" y="3594773"/>
            <a:ext cx="28691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Segurança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805058" y="3594773"/>
            <a:ext cx="28691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Compatibilidade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1295260">
            <a:off x="3884508" y="8348544"/>
            <a:ext cx="1238910" cy="349992"/>
          </a:xfrm>
          <a:custGeom>
            <a:avLst/>
            <a:gdLst/>
            <a:ahLst/>
            <a:cxnLst/>
            <a:rect r="r" b="b" t="t" l="l"/>
            <a:pathLst>
              <a:path h="349992" w="1238910">
                <a:moveTo>
                  <a:pt x="0" y="0"/>
                </a:moveTo>
                <a:lnTo>
                  <a:pt x="1238910" y="0"/>
                </a:lnTo>
                <a:lnTo>
                  <a:pt x="1238910" y="349992"/>
                </a:lnTo>
                <a:lnTo>
                  <a:pt x="0" y="3499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278935" y="8451250"/>
            <a:ext cx="230926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Primeira Entrega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46" id="46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37"/>
            <a:ext cx="18288000" cy="10317637"/>
          </a:xfrm>
          <a:custGeom>
            <a:avLst/>
            <a:gdLst/>
            <a:ahLst/>
            <a:cxnLst/>
            <a:rect r="r" b="b" t="t" l="l"/>
            <a:pathLst>
              <a:path h="10317637" w="18288000">
                <a:moveTo>
                  <a:pt x="0" y="0"/>
                </a:moveTo>
                <a:lnTo>
                  <a:pt x="18288000" y="0"/>
                </a:lnTo>
                <a:lnTo>
                  <a:pt x="18288000" y="10317637"/>
                </a:lnTo>
                <a:lnTo>
                  <a:pt x="0" y="1031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-10374" r="-21108" b="-103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9074" y="-16469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77024" y="62002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5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100" y="3860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5300" y="9096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-152675"/>
            <a:ext cx="2703600" cy="2362750"/>
          </a:xfrm>
          <a:custGeom>
            <a:avLst/>
            <a:gdLst/>
            <a:ahLst/>
            <a:cxnLst/>
            <a:rect r="r" b="b" t="t" l="l"/>
            <a:pathLst>
              <a:path h="2362750" w="2703600">
                <a:moveTo>
                  <a:pt x="2703600" y="0"/>
                </a:moveTo>
                <a:lnTo>
                  <a:pt x="0" y="0"/>
                </a:lnTo>
                <a:lnTo>
                  <a:pt x="0" y="2362750"/>
                </a:lnTo>
                <a:lnTo>
                  <a:pt x="2703600" y="2362750"/>
                </a:lnTo>
                <a:lnTo>
                  <a:pt x="27036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12607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87850" y="7924250"/>
            <a:ext cx="2900150" cy="2362750"/>
          </a:xfrm>
          <a:custGeom>
            <a:avLst/>
            <a:gdLst/>
            <a:ahLst/>
            <a:cxnLst/>
            <a:rect r="r" b="b" t="t" l="l"/>
            <a:pathLst>
              <a:path h="2362750" w="2900150">
                <a:moveTo>
                  <a:pt x="2900150" y="0"/>
                </a:moveTo>
                <a:lnTo>
                  <a:pt x="0" y="0"/>
                </a:lnTo>
                <a:lnTo>
                  <a:pt x="0" y="2362750"/>
                </a:lnTo>
                <a:lnTo>
                  <a:pt x="2900150" y="2362750"/>
                </a:lnTo>
                <a:lnTo>
                  <a:pt x="290015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-227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350" y="3264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050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10350" y="823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48350" y="7986554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25300" y="1776254"/>
            <a:ext cx="2743200" cy="2743200"/>
            <a:chOff x="0" y="0"/>
            <a:chExt cx="3657600" cy="365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76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3657600">
                  <a:moveTo>
                    <a:pt x="0" y="1828800"/>
                  </a:moveTo>
                  <a:cubicBezTo>
                    <a:pt x="0" y="818769"/>
                    <a:pt x="818769" y="0"/>
                    <a:pt x="1828800" y="0"/>
                  </a:cubicBezTo>
                  <a:cubicBezTo>
                    <a:pt x="2838831" y="0"/>
                    <a:pt x="3657600" y="818769"/>
                    <a:pt x="3657600" y="1828800"/>
                  </a:cubicBezTo>
                  <a:cubicBezTo>
                    <a:pt x="3657600" y="2838831"/>
                    <a:pt x="2838831" y="3657600"/>
                    <a:pt x="1828800" y="3657600"/>
                  </a:cubicBezTo>
                  <a:cubicBezTo>
                    <a:pt x="818769" y="3657600"/>
                    <a:pt x="0" y="2838831"/>
                    <a:pt x="0" y="18288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85776" y="4757579"/>
            <a:ext cx="8978275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b="true" sz="9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Diagramas de Caso de Uso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6525" y="2028666"/>
            <a:ext cx="25207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b="true" sz="1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271893" y="41173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40890" y="9451525"/>
            <a:ext cx="329336" cy="329336"/>
          </a:xfrm>
          <a:custGeom>
            <a:avLst/>
            <a:gdLst/>
            <a:ahLst/>
            <a:cxnLst/>
            <a:rect r="r" b="b" t="t" l="l"/>
            <a:pathLst>
              <a:path h="329336" w="329336">
                <a:moveTo>
                  <a:pt x="0" y="0"/>
                </a:moveTo>
                <a:lnTo>
                  <a:pt x="329336" y="0"/>
                </a:lnTo>
                <a:lnTo>
                  <a:pt x="329336" y="329336"/>
                </a:lnTo>
                <a:lnTo>
                  <a:pt x="0" y="32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84750" y="1194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161" y="6826542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0150" y="1605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1240" y="367914"/>
            <a:ext cx="1618269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O que é um diagrama de caso de uso?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011907" y="3718689"/>
            <a:ext cx="8000024" cy="6215705"/>
          </a:xfrm>
          <a:custGeom>
            <a:avLst/>
            <a:gdLst/>
            <a:ahLst/>
            <a:cxnLst/>
            <a:rect r="r" b="b" t="t" l="l"/>
            <a:pathLst>
              <a:path h="6215705" w="8000024">
                <a:moveTo>
                  <a:pt x="0" y="0"/>
                </a:moveTo>
                <a:lnTo>
                  <a:pt x="8000024" y="0"/>
                </a:lnTo>
                <a:lnTo>
                  <a:pt x="8000024" y="6215705"/>
                </a:lnTo>
                <a:lnTo>
                  <a:pt x="0" y="62157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0862" y="5192600"/>
            <a:ext cx="384970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Extensão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79176" y="3232914"/>
            <a:ext cx="434626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8114" y="6888050"/>
            <a:ext cx="34924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Caso de Uso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9176" y="6797967"/>
            <a:ext cx="43608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Ator Secundário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924781" y="848245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4050564" y="5449775"/>
            <a:ext cx="3659786" cy="916784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4050564" y="7145225"/>
            <a:ext cx="5306364" cy="1499150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7159339" y="3490089"/>
            <a:ext cx="6319837" cy="2215386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12537664" y="7055142"/>
            <a:ext cx="941512" cy="1200483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true" flipV="false" rot="0">
            <a:off x="2649107" y="92497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688081" y="2614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4498726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13479176" y="8863738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7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7291" y="7283742"/>
            <a:ext cx="4032675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Representa uma funcionalidade ou ação realizada no sistema para atender a uma necessidade do ator.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992" y="5648383"/>
            <a:ext cx="398327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Adicionais peculiaridades ou condicionais.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7166" y="3718689"/>
            <a:ext cx="3654346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Usuário ou sistema que inicia uma interação para atingir um objetivo.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44675" y="7283742"/>
            <a:ext cx="4360883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Apoia a realização de um objetivo, mas não inicia uma interação.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479176" y="4964000"/>
            <a:ext cx="275786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Inclusão</a:t>
            </a:r>
          </a:p>
        </p:txBody>
      </p:sp>
      <p:sp>
        <p:nvSpPr>
          <p:cNvPr name="AutoShape 27" id="27"/>
          <p:cNvSpPr/>
          <p:nvPr/>
        </p:nvSpPr>
        <p:spPr>
          <a:xfrm flipH="true">
            <a:off x="9994655" y="5221175"/>
            <a:ext cx="3484521" cy="1249988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200862" y="3232914"/>
            <a:ext cx="384970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b="true" sz="3000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Ator Primário</a:t>
            </a:r>
          </a:p>
        </p:txBody>
      </p:sp>
      <p:sp>
        <p:nvSpPr>
          <p:cNvPr name="AutoShape 29" id="29"/>
          <p:cNvSpPr/>
          <p:nvPr/>
        </p:nvSpPr>
        <p:spPr>
          <a:xfrm>
            <a:off x="4050564" y="3490089"/>
            <a:ext cx="1807513" cy="1808661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3479176" y="5449775"/>
            <a:ext cx="430712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Reutilização de ações comuns entre diferentes casos de uso.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98746" y="3718689"/>
            <a:ext cx="430712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Linha simples que conecta o ator ao caso de uso.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95616" y="1739514"/>
            <a:ext cx="1230311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 diagrama de caso de uso é uma representação visual das interações entre usuários (atores) e um sistema, destacando as funcionalidades que o sistema oferece para atender às necessidades dos operadores.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36" id="36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186226" y="132077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936374" y="566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76126" y="-4073199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230426" y="934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426" y="318457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5700" y="37472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6776" y="9347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504776" y="4291438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52276" y="9544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16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962828" y="2223006"/>
            <a:ext cx="10362344" cy="5840987"/>
          </a:xfrm>
          <a:custGeom>
            <a:avLst/>
            <a:gdLst/>
            <a:ahLst/>
            <a:cxnLst/>
            <a:rect r="r" b="b" t="t" l="l"/>
            <a:pathLst>
              <a:path h="5840987" w="10362344">
                <a:moveTo>
                  <a:pt x="0" y="0"/>
                </a:moveTo>
                <a:lnTo>
                  <a:pt x="10362344" y="0"/>
                </a:lnTo>
                <a:lnTo>
                  <a:pt x="10362344" y="5840988"/>
                </a:lnTo>
                <a:lnTo>
                  <a:pt x="0" y="58409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39955" y="0"/>
            <a:ext cx="1180808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Tela de Entrada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186226" y="132077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936374" y="566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9700" y="-1207674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230426" y="934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426" y="318457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5700" y="37472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6776" y="9347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992625" y="5734975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52276" y="9544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17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815867" y="1973903"/>
            <a:ext cx="10656266" cy="6339194"/>
          </a:xfrm>
          <a:custGeom>
            <a:avLst/>
            <a:gdLst/>
            <a:ahLst/>
            <a:cxnLst/>
            <a:rect r="r" b="b" t="t" l="l"/>
            <a:pathLst>
              <a:path h="6339194" w="10656266">
                <a:moveTo>
                  <a:pt x="0" y="0"/>
                </a:moveTo>
                <a:lnTo>
                  <a:pt x="10656266" y="0"/>
                </a:lnTo>
                <a:lnTo>
                  <a:pt x="10656266" y="6339194"/>
                </a:lnTo>
                <a:lnTo>
                  <a:pt x="0" y="63391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67890" y="0"/>
            <a:ext cx="1555222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Interações do Professor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186226" y="132077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936374" y="566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09186" y="-1350378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230426" y="934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426" y="318457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5700" y="37472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6776" y="9347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52276" y="9544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18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646610" y="2198579"/>
            <a:ext cx="12994779" cy="5889841"/>
          </a:xfrm>
          <a:custGeom>
            <a:avLst/>
            <a:gdLst/>
            <a:ahLst/>
            <a:cxnLst/>
            <a:rect r="r" b="b" t="t" l="l"/>
            <a:pathLst>
              <a:path h="5889841" w="12994779">
                <a:moveTo>
                  <a:pt x="0" y="0"/>
                </a:moveTo>
                <a:lnTo>
                  <a:pt x="12994780" y="0"/>
                </a:lnTo>
                <a:lnTo>
                  <a:pt x="12994780" y="5889842"/>
                </a:lnTo>
                <a:lnTo>
                  <a:pt x="0" y="5889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36887" y="0"/>
            <a:ext cx="1721422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Interações do Aluno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186226" y="132077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936374" y="566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00986" y="-5706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230426" y="934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426" y="318457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5700" y="37472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6776" y="9347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2491305" y="889051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52276" y="9544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19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563754" y="1956216"/>
            <a:ext cx="9160492" cy="6374569"/>
          </a:xfrm>
          <a:custGeom>
            <a:avLst/>
            <a:gdLst/>
            <a:ahLst/>
            <a:cxnLst/>
            <a:rect r="r" b="b" t="t" l="l"/>
            <a:pathLst>
              <a:path h="6374569" w="9160492">
                <a:moveTo>
                  <a:pt x="0" y="0"/>
                </a:moveTo>
                <a:lnTo>
                  <a:pt x="9160492" y="0"/>
                </a:lnTo>
                <a:lnTo>
                  <a:pt x="9160492" y="6374568"/>
                </a:lnTo>
                <a:lnTo>
                  <a:pt x="0" y="63745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14095" y="0"/>
            <a:ext cx="1305981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Comunicação entre sistemas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34900" y="-1861674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699"/>
                </a:lnTo>
                <a:lnTo>
                  <a:pt x="0" y="7419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166726" y="-850674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224524" y="-8430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205676" y="76735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4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1176" y="23402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68300" y="3346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05700" y="21846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52000" y="9198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8177250" y="8717576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6">
              <a:alphaModFix amt="35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05676" y="60457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638576" y="91028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1181400" y="8458351"/>
            <a:ext cx="2362800" cy="2362800"/>
            <a:chOff x="0" y="0"/>
            <a:chExt cx="3150400" cy="3150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50362" cy="3150362"/>
            </a:xfrm>
            <a:custGeom>
              <a:avLst/>
              <a:gdLst/>
              <a:ahLst/>
              <a:cxnLst/>
              <a:rect r="r" b="b" t="t" l="l"/>
              <a:pathLst>
                <a:path h="3150362" w="3150362">
                  <a:moveTo>
                    <a:pt x="0" y="1575181"/>
                  </a:moveTo>
                  <a:cubicBezTo>
                    <a:pt x="0" y="705231"/>
                    <a:pt x="705231" y="0"/>
                    <a:pt x="1575181" y="0"/>
                  </a:cubicBezTo>
                  <a:cubicBezTo>
                    <a:pt x="2445131" y="0"/>
                    <a:pt x="3150362" y="705231"/>
                    <a:pt x="3150362" y="1575181"/>
                  </a:cubicBezTo>
                  <a:cubicBezTo>
                    <a:pt x="3150362" y="2445131"/>
                    <a:pt x="2445131" y="3150362"/>
                    <a:pt x="1575181" y="3150362"/>
                  </a:cubicBezTo>
                  <a:cubicBezTo>
                    <a:pt x="705231" y="3150362"/>
                    <a:pt x="0" y="2445131"/>
                    <a:pt x="0" y="157518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09382" y="1530674"/>
            <a:ext cx="2063225" cy="1829425"/>
            <a:chOff x="0" y="0"/>
            <a:chExt cx="543401" cy="48182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3401" cy="481824"/>
            </a:xfrm>
            <a:custGeom>
              <a:avLst/>
              <a:gdLst/>
              <a:ahLst/>
              <a:cxnLst/>
              <a:rect r="r" b="b" t="t" l="l"/>
              <a:pathLst>
                <a:path h="481824" w="543401">
                  <a:moveTo>
                    <a:pt x="0" y="0"/>
                  </a:moveTo>
                  <a:lnTo>
                    <a:pt x="543401" y="0"/>
                  </a:lnTo>
                  <a:lnTo>
                    <a:pt x="543401" y="481824"/>
                  </a:lnTo>
                  <a:lnTo>
                    <a:pt x="0" y="481824"/>
                  </a:lnTo>
                  <a:close/>
                </a:path>
              </a:pathLst>
            </a:custGeom>
            <a:solidFill>
              <a:srgbClr val="5F8195">
                <a:alpha val="46667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43401" cy="529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702331" y="1848175"/>
            <a:ext cx="5684745" cy="6438750"/>
            <a:chOff x="0" y="0"/>
            <a:chExt cx="812800" cy="9206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920607"/>
            </a:xfrm>
            <a:custGeom>
              <a:avLst/>
              <a:gdLst/>
              <a:ahLst/>
              <a:cxnLst/>
              <a:rect r="r" b="b" t="t" l="l"/>
              <a:pathLst>
                <a:path h="92060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20607"/>
                  </a:lnTo>
                  <a:lnTo>
                    <a:pt x="0" y="920607"/>
                  </a:lnTo>
                  <a:close/>
                </a:path>
              </a:pathLst>
            </a:custGeom>
            <a:blipFill>
              <a:blip r:embed="rId7"/>
              <a:stretch>
                <a:fillRect l="-71004" t="0" r="-30998" b="0"/>
              </a:stretch>
            </a:blipFill>
            <a:ln w="76200" cap="sq">
              <a:solidFill>
                <a:srgbClr val="5F8195"/>
              </a:solidFill>
              <a:prstDash val="solid"/>
              <a:miter/>
            </a:ln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3244326" y="7913125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1"/>
                </a:lnTo>
                <a:lnTo>
                  <a:pt x="0" y="747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426426" y="2194175"/>
            <a:ext cx="8590188" cy="677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Quem Somos?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Apresentando o Cliente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Contexto do Mercado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Requisitos Levantados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Diagrama de Caso de Uso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Diagrama de Classe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Diagrama de Atividade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Diagrama de Sequência</a:t>
            </a:r>
          </a:p>
          <a:p>
            <a:pPr algn="l" marL="863599" indent="-431800" lvl="1">
              <a:lnSpc>
                <a:spcPts val="5999"/>
              </a:lnSpc>
              <a:buAutoNum type="arabicPeriod" startAt="1"/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Diagrama de Estado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18225" y="1023937"/>
            <a:ext cx="146515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Sumário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186226" y="132077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936374" y="566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46232" y="-17520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230426" y="934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4426" y="318457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05700" y="37472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6776" y="9347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2540424" y="-1244549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52276" y="9544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20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016790" y="2011134"/>
            <a:ext cx="10254421" cy="6264732"/>
          </a:xfrm>
          <a:custGeom>
            <a:avLst/>
            <a:gdLst/>
            <a:ahLst/>
            <a:cxnLst/>
            <a:rect r="r" b="b" t="t" l="l"/>
            <a:pathLst>
              <a:path h="6264732" w="10254421">
                <a:moveTo>
                  <a:pt x="0" y="0"/>
                </a:moveTo>
                <a:lnTo>
                  <a:pt x="10254420" y="0"/>
                </a:lnTo>
                <a:lnTo>
                  <a:pt x="10254420" y="6264732"/>
                </a:lnTo>
                <a:lnTo>
                  <a:pt x="0" y="6264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777206" y="0"/>
            <a:ext cx="1273358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Interação de Correção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37"/>
            <a:ext cx="18288000" cy="10317637"/>
          </a:xfrm>
          <a:custGeom>
            <a:avLst/>
            <a:gdLst/>
            <a:ahLst/>
            <a:cxnLst/>
            <a:rect r="r" b="b" t="t" l="l"/>
            <a:pathLst>
              <a:path h="10317637" w="18288000">
                <a:moveTo>
                  <a:pt x="0" y="0"/>
                </a:moveTo>
                <a:lnTo>
                  <a:pt x="18288000" y="0"/>
                </a:lnTo>
                <a:lnTo>
                  <a:pt x="18288000" y="10317637"/>
                </a:lnTo>
                <a:lnTo>
                  <a:pt x="0" y="1031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-10374" r="-21108" b="-103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9074" y="-16469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77024" y="62002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5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100" y="3860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5300" y="9096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-152675"/>
            <a:ext cx="2703600" cy="2362750"/>
          </a:xfrm>
          <a:custGeom>
            <a:avLst/>
            <a:gdLst/>
            <a:ahLst/>
            <a:cxnLst/>
            <a:rect r="r" b="b" t="t" l="l"/>
            <a:pathLst>
              <a:path h="2362750" w="2703600">
                <a:moveTo>
                  <a:pt x="2703600" y="0"/>
                </a:moveTo>
                <a:lnTo>
                  <a:pt x="0" y="0"/>
                </a:lnTo>
                <a:lnTo>
                  <a:pt x="0" y="2362750"/>
                </a:lnTo>
                <a:lnTo>
                  <a:pt x="2703600" y="2362750"/>
                </a:lnTo>
                <a:lnTo>
                  <a:pt x="27036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12607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87850" y="7924250"/>
            <a:ext cx="2900150" cy="2362750"/>
          </a:xfrm>
          <a:custGeom>
            <a:avLst/>
            <a:gdLst/>
            <a:ahLst/>
            <a:cxnLst/>
            <a:rect r="r" b="b" t="t" l="l"/>
            <a:pathLst>
              <a:path h="2362750" w="2900150">
                <a:moveTo>
                  <a:pt x="2900150" y="0"/>
                </a:moveTo>
                <a:lnTo>
                  <a:pt x="0" y="0"/>
                </a:lnTo>
                <a:lnTo>
                  <a:pt x="0" y="2362750"/>
                </a:lnTo>
                <a:lnTo>
                  <a:pt x="2900150" y="2362750"/>
                </a:lnTo>
                <a:lnTo>
                  <a:pt x="290015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-227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350" y="3264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050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10350" y="823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48350" y="7986554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25300" y="1776254"/>
            <a:ext cx="2743200" cy="2743200"/>
            <a:chOff x="0" y="0"/>
            <a:chExt cx="3657600" cy="365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76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3657600">
                  <a:moveTo>
                    <a:pt x="0" y="1828800"/>
                  </a:moveTo>
                  <a:cubicBezTo>
                    <a:pt x="0" y="818769"/>
                    <a:pt x="818769" y="0"/>
                    <a:pt x="1828800" y="0"/>
                  </a:cubicBezTo>
                  <a:cubicBezTo>
                    <a:pt x="2838831" y="0"/>
                    <a:pt x="3657600" y="818769"/>
                    <a:pt x="3657600" y="1828800"/>
                  </a:cubicBezTo>
                  <a:cubicBezTo>
                    <a:pt x="3657600" y="2838831"/>
                    <a:pt x="2838831" y="3657600"/>
                    <a:pt x="1828800" y="3657600"/>
                  </a:cubicBezTo>
                  <a:cubicBezTo>
                    <a:pt x="818769" y="3657600"/>
                    <a:pt x="0" y="2838831"/>
                    <a:pt x="0" y="18288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85776" y="4757579"/>
            <a:ext cx="8978275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b="true" sz="9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Diagramas de Classe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6525" y="2028666"/>
            <a:ext cx="25207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b="true" sz="1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4426" y="318457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6776" y="9347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186226" y="132077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86226" y="-3736124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022550" y="367914"/>
            <a:ext cx="1424290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O que é um diagrama de classes?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220450" y="3747250"/>
            <a:ext cx="9847099" cy="5329742"/>
          </a:xfrm>
          <a:custGeom>
            <a:avLst/>
            <a:gdLst/>
            <a:ahLst/>
            <a:cxnLst/>
            <a:rect r="r" b="b" t="t" l="l"/>
            <a:pathLst>
              <a:path h="5329742" w="9847099">
                <a:moveTo>
                  <a:pt x="0" y="0"/>
                </a:moveTo>
                <a:lnTo>
                  <a:pt x="9847100" y="0"/>
                </a:lnTo>
                <a:lnTo>
                  <a:pt x="9847100" y="5329742"/>
                </a:lnTo>
                <a:lnTo>
                  <a:pt x="0" y="5329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24781" y="848245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 flipV="true">
            <a:off x="11999554" y="5858035"/>
            <a:ext cx="2499172" cy="554086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3662229" y="6283641"/>
            <a:ext cx="2679671" cy="1031983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9406599" y="4316300"/>
            <a:ext cx="5080045" cy="1541735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true" flipV="false" rot="0">
            <a:off x="-312174" y="934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688081" y="2614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3899372" y="4316300"/>
            <a:ext cx="2692254" cy="1253226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69779" y="7049975"/>
            <a:ext cx="3492450" cy="1218148"/>
            <a:chOff x="0" y="0"/>
            <a:chExt cx="4656600" cy="1624198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465660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Métodos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366339" y="658998"/>
              <a:ext cx="4290261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são suas funções ou operações.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498726" y="6180998"/>
            <a:ext cx="4007055" cy="1134625"/>
            <a:chOff x="0" y="0"/>
            <a:chExt cx="5342740" cy="151283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28575"/>
              <a:ext cx="513293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Atributo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1709" y="547633"/>
              <a:ext cx="5311031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são suas propriedades ou variáveis.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9670" y="4079926"/>
            <a:ext cx="3849702" cy="1912774"/>
            <a:chOff x="0" y="0"/>
            <a:chExt cx="5132936" cy="255036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513293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Classe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60474" y="619965"/>
              <a:ext cx="4872462" cy="1930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É uma estrutura que encapsula dados e funcionalidades que operam sobre esses dados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486644" y="4026476"/>
            <a:ext cx="4346263" cy="1543050"/>
            <a:chOff x="0" y="0"/>
            <a:chExt cx="5795017" cy="205740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8575"/>
              <a:ext cx="5795017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Relacionamentos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609600"/>
              <a:ext cx="5352321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Linhas que conectam as classes e indicam como elas interagem.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992445" y="1739514"/>
            <a:ext cx="1230311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 diagrama de classes é um tipo de diagrama estático utilizado em engenharia de software para modelar a estrutura de um sistema, mostrando suas classes, atributos, métodos e os relacionamentos entre essas classes.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4764028" y="8320525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11162" y="0"/>
            <a:ext cx="1066567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Completo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936374" y="566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4426" y="318457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6776" y="9347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2540424" y="-1244549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6186226" y="132077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46232" y="-17520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05700" y="37472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963775" y="68491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42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26776" y="40711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346496" y="62777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87980" y="1320776"/>
            <a:ext cx="12480612" cy="8531586"/>
          </a:xfrm>
          <a:custGeom>
            <a:avLst/>
            <a:gdLst/>
            <a:ahLst/>
            <a:cxnLst/>
            <a:rect r="r" b="b" t="t" l="l"/>
            <a:pathLst>
              <a:path h="8531586" w="12480612">
                <a:moveTo>
                  <a:pt x="0" y="0"/>
                </a:moveTo>
                <a:lnTo>
                  <a:pt x="12480612" y="0"/>
                </a:lnTo>
                <a:lnTo>
                  <a:pt x="12480612" y="8531586"/>
                </a:lnTo>
                <a:lnTo>
                  <a:pt x="0" y="8531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4" t="-6473" r="-16496" b="-5550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37"/>
            <a:ext cx="18288000" cy="10317637"/>
          </a:xfrm>
          <a:custGeom>
            <a:avLst/>
            <a:gdLst/>
            <a:ahLst/>
            <a:cxnLst/>
            <a:rect r="r" b="b" t="t" l="l"/>
            <a:pathLst>
              <a:path h="10317637" w="18288000">
                <a:moveTo>
                  <a:pt x="0" y="0"/>
                </a:moveTo>
                <a:lnTo>
                  <a:pt x="18288000" y="0"/>
                </a:lnTo>
                <a:lnTo>
                  <a:pt x="18288000" y="10317637"/>
                </a:lnTo>
                <a:lnTo>
                  <a:pt x="0" y="1031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-10374" r="-21108" b="-103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9074" y="-16469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77024" y="62002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5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100" y="3860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5300" y="9096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-152675"/>
            <a:ext cx="2703600" cy="2362750"/>
          </a:xfrm>
          <a:custGeom>
            <a:avLst/>
            <a:gdLst/>
            <a:ahLst/>
            <a:cxnLst/>
            <a:rect r="r" b="b" t="t" l="l"/>
            <a:pathLst>
              <a:path h="2362750" w="2703600">
                <a:moveTo>
                  <a:pt x="2703600" y="0"/>
                </a:moveTo>
                <a:lnTo>
                  <a:pt x="0" y="0"/>
                </a:lnTo>
                <a:lnTo>
                  <a:pt x="0" y="2362750"/>
                </a:lnTo>
                <a:lnTo>
                  <a:pt x="2703600" y="2362750"/>
                </a:lnTo>
                <a:lnTo>
                  <a:pt x="27036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12607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87850" y="7924250"/>
            <a:ext cx="2900150" cy="2362750"/>
          </a:xfrm>
          <a:custGeom>
            <a:avLst/>
            <a:gdLst/>
            <a:ahLst/>
            <a:cxnLst/>
            <a:rect r="r" b="b" t="t" l="l"/>
            <a:pathLst>
              <a:path h="2362750" w="2900150">
                <a:moveTo>
                  <a:pt x="2900150" y="0"/>
                </a:moveTo>
                <a:lnTo>
                  <a:pt x="0" y="0"/>
                </a:lnTo>
                <a:lnTo>
                  <a:pt x="0" y="2362750"/>
                </a:lnTo>
                <a:lnTo>
                  <a:pt x="2900150" y="2362750"/>
                </a:lnTo>
                <a:lnTo>
                  <a:pt x="290015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-227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350" y="3264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050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10350" y="823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48350" y="7986554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25300" y="1776254"/>
            <a:ext cx="2743200" cy="2743200"/>
            <a:chOff x="0" y="0"/>
            <a:chExt cx="3657600" cy="365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76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3657600">
                  <a:moveTo>
                    <a:pt x="0" y="1828800"/>
                  </a:moveTo>
                  <a:cubicBezTo>
                    <a:pt x="0" y="818769"/>
                    <a:pt x="818769" y="0"/>
                    <a:pt x="1828800" y="0"/>
                  </a:cubicBezTo>
                  <a:cubicBezTo>
                    <a:pt x="2838831" y="0"/>
                    <a:pt x="3657600" y="818769"/>
                    <a:pt x="3657600" y="1828800"/>
                  </a:cubicBezTo>
                  <a:cubicBezTo>
                    <a:pt x="3657600" y="2838831"/>
                    <a:pt x="2838831" y="3657600"/>
                    <a:pt x="1828800" y="3657600"/>
                  </a:cubicBezTo>
                  <a:cubicBezTo>
                    <a:pt x="818769" y="3657600"/>
                    <a:pt x="0" y="2838831"/>
                    <a:pt x="0" y="18288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85776" y="4757579"/>
            <a:ext cx="8978275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b="true" sz="9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Diagramas de Atividade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6525" y="2028666"/>
            <a:ext cx="25207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b="true" sz="1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54119" y="4090262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740890" y="9451525"/>
            <a:ext cx="329336" cy="329336"/>
          </a:xfrm>
          <a:custGeom>
            <a:avLst/>
            <a:gdLst/>
            <a:ahLst/>
            <a:cxnLst/>
            <a:rect r="r" b="b" t="t" l="l"/>
            <a:pathLst>
              <a:path h="329336" w="329336">
                <a:moveTo>
                  <a:pt x="0" y="0"/>
                </a:moveTo>
                <a:lnTo>
                  <a:pt x="329336" y="0"/>
                </a:lnTo>
                <a:lnTo>
                  <a:pt x="329336" y="329336"/>
                </a:lnTo>
                <a:lnTo>
                  <a:pt x="0" y="32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384750" y="1194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935" y="6799453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0150" y="1605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2654" y="367914"/>
            <a:ext cx="1618269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O que é um diagrama de  Atividade?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573359" y="3135688"/>
            <a:ext cx="8656346" cy="6453417"/>
            <a:chOff x="0" y="0"/>
            <a:chExt cx="2279861" cy="16996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9861" cy="1699665"/>
            </a:xfrm>
            <a:custGeom>
              <a:avLst/>
              <a:gdLst/>
              <a:ahLst/>
              <a:cxnLst/>
              <a:rect r="r" b="b" t="t" l="l"/>
              <a:pathLst>
                <a:path h="1699665" w="2279861">
                  <a:moveTo>
                    <a:pt x="0" y="0"/>
                  </a:moveTo>
                  <a:lnTo>
                    <a:pt x="2279861" y="0"/>
                  </a:lnTo>
                  <a:lnTo>
                    <a:pt x="2279861" y="1699665"/>
                  </a:lnTo>
                  <a:lnTo>
                    <a:pt x="0" y="16996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279861" cy="16996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665073" y="3639813"/>
            <a:ext cx="8564632" cy="5445166"/>
          </a:xfrm>
          <a:custGeom>
            <a:avLst/>
            <a:gdLst/>
            <a:ahLst/>
            <a:cxnLst/>
            <a:rect r="r" b="b" t="t" l="l"/>
            <a:pathLst>
              <a:path h="5445166" w="8564632">
                <a:moveTo>
                  <a:pt x="0" y="0"/>
                </a:moveTo>
                <a:lnTo>
                  <a:pt x="8564632" y="0"/>
                </a:lnTo>
                <a:lnTo>
                  <a:pt x="8564632" y="5445167"/>
                </a:lnTo>
                <a:lnTo>
                  <a:pt x="0" y="5445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80" t="0" r="-107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9332" y="5243087"/>
            <a:ext cx="384970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Símbolo de Garfo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72605" y="3547337"/>
            <a:ext cx="466963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Barra de Sincronização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9032" y="7585062"/>
            <a:ext cx="231713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 início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57503" y="7356462"/>
            <a:ext cx="220655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Término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5142555" y="8455362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4259034" y="5500262"/>
            <a:ext cx="2787423" cy="477259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3886166" y="7842237"/>
            <a:ext cx="1343515" cy="328427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9976080" y="3804512"/>
            <a:ext cx="3596525" cy="541850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8993246" y="7613637"/>
            <a:ext cx="4664258" cy="66675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905855" y="7680312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2866881" y="9222662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905855" y="2587362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4498726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3696950" y="8836649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7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70258" y="8070837"/>
            <a:ext cx="359839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Marca o ponto de partida do processo.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47186" y="5783238"/>
            <a:ext cx="3983273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Indica a divisão do fluxo em várias atividades que ocorrem simultaneamente (paralelismo).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1820" y="3987621"/>
            <a:ext cx="365434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Representa uma ação ou tarefa no processo.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657503" y="7870812"/>
            <a:ext cx="436088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Ind</a:t>
            </a: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ica o fim do processo ou fluxo.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72605" y="5243087"/>
            <a:ext cx="275786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Decisão</a:t>
            </a:r>
          </a:p>
        </p:txBody>
      </p:sp>
      <p:sp>
        <p:nvSpPr>
          <p:cNvPr name="AutoShape 31" id="31"/>
          <p:cNvSpPr/>
          <p:nvPr/>
        </p:nvSpPr>
        <p:spPr>
          <a:xfrm flipH="true">
            <a:off x="11955681" y="5500262"/>
            <a:ext cx="1616924" cy="110500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18955" y="3547337"/>
            <a:ext cx="384970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b="true" sz="3000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</a:t>
            </a:r>
          </a:p>
        </p:txBody>
      </p:sp>
      <p:sp>
        <p:nvSpPr>
          <p:cNvPr name="AutoShape 33" id="33"/>
          <p:cNvSpPr/>
          <p:nvPr/>
        </p:nvSpPr>
        <p:spPr>
          <a:xfrm>
            <a:off x="3968657" y="3804512"/>
            <a:ext cx="1261024" cy="541850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3572605" y="5795537"/>
            <a:ext cx="430712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Representa uma escolha entre diferentes caminhos no fluxo.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98435" y="4097313"/>
            <a:ext cx="430712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Reúne fluxos paralelos em um único caminho.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700851" y="1544537"/>
            <a:ext cx="1230311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 diagrama de atividade é essencialmente um gráfico de fluxo, mostrando o fluxo de controle de uma atividade para outra e serão empregados para fazer a modelagem de aspectos dinâmicos do sistema.</a:t>
            </a:r>
          </a:p>
        </p:txBody>
      </p:sp>
      <p:sp>
        <p:nvSpPr>
          <p:cNvPr name="Freeform 37" id="37"/>
          <p:cNvSpPr/>
          <p:nvPr/>
        </p:nvSpPr>
        <p:spPr>
          <a:xfrm flipH="true" flipV="false" rot="0">
            <a:off x="13849350" y="8989049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7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true" flipV="false" rot="0">
            <a:off x="14001750" y="9141449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7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true" flipV="false" rot="0">
            <a:off x="14154150" y="9293849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7">
              <a:alphaModFix amt="42000"/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25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44600" y="-36024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97423" y="50300"/>
            <a:ext cx="849315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 de Login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26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190852" y="1683400"/>
            <a:ext cx="7906297" cy="7467058"/>
          </a:xfrm>
          <a:custGeom>
            <a:avLst/>
            <a:gdLst/>
            <a:ahLst/>
            <a:cxnLst/>
            <a:rect r="r" b="b" t="t" l="l"/>
            <a:pathLst>
              <a:path h="7467058" w="7906297">
                <a:moveTo>
                  <a:pt x="0" y="0"/>
                </a:moveTo>
                <a:lnTo>
                  <a:pt x="7906296" y="0"/>
                </a:lnTo>
                <a:lnTo>
                  <a:pt x="7906296" y="7467058"/>
                </a:lnTo>
                <a:lnTo>
                  <a:pt x="0" y="74670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54100" y="-236735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28855" y="50300"/>
            <a:ext cx="983028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 de Cadastro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27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822038" y="1504425"/>
            <a:ext cx="7770524" cy="8170151"/>
          </a:xfrm>
          <a:custGeom>
            <a:avLst/>
            <a:gdLst/>
            <a:ahLst/>
            <a:cxnLst/>
            <a:rect r="r" b="b" t="t" l="l"/>
            <a:pathLst>
              <a:path h="8170151" w="7770524">
                <a:moveTo>
                  <a:pt x="0" y="0"/>
                </a:moveTo>
                <a:lnTo>
                  <a:pt x="7770524" y="0"/>
                </a:lnTo>
                <a:lnTo>
                  <a:pt x="7770524" y="8170151"/>
                </a:lnTo>
                <a:lnTo>
                  <a:pt x="0" y="81701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09086" y="-4293007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07713" y="50300"/>
            <a:ext cx="1227257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Atividades do Professor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28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002737" y="1342500"/>
            <a:ext cx="6282525" cy="8532713"/>
          </a:xfrm>
          <a:custGeom>
            <a:avLst/>
            <a:gdLst/>
            <a:ahLst/>
            <a:cxnLst/>
            <a:rect r="r" b="b" t="t" l="l"/>
            <a:pathLst>
              <a:path h="8532713" w="6282525">
                <a:moveTo>
                  <a:pt x="0" y="0"/>
                </a:moveTo>
                <a:lnTo>
                  <a:pt x="6282526" y="0"/>
                </a:lnTo>
                <a:lnTo>
                  <a:pt x="6282526" y="8532713"/>
                </a:lnTo>
                <a:lnTo>
                  <a:pt x="0" y="8532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4800" y="5345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70819" y="313800"/>
            <a:ext cx="1014636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Atividades do Aluno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29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062638" y="2066315"/>
            <a:ext cx="8162723" cy="7573436"/>
          </a:xfrm>
          <a:custGeom>
            <a:avLst/>
            <a:gdLst/>
            <a:ahLst/>
            <a:cxnLst/>
            <a:rect r="r" b="b" t="t" l="l"/>
            <a:pathLst>
              <a:path h="7573436" w="8162723">
                <a:moveTo>
                  <a:pt x="0" y="0"/>
                </a:moveTo>
                <a:lnTo>
                  <a:pt x="8162724" y="0"/>
                </a:lnTo>
                <a:lnTo>
                  <a:pt x="8162724" y="7573436"/>
                </a:lnTo>
                <a:lnTo>
                  <a:pt x="0" y="7573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37"/>
            <a:ext cx="18288000" cy="10317637"/>
          </a:xfrm>
          <a:custGeom>
            <a:avLst/>
            <a:gdLst/>
            <a:ahLst/>
            <a:cxnLst/>
            <a:rect r="r" b="b" t="t" l="l"/>
            <a:pathLst>
              <a:path h="10317637" w="18288000">
                <a:moveTo>
                  <a:pt x="0" y="0"/>
                </a:moveTo>
                <a:lnTo>
                  <a:pt x="18288000" y="0"/>
                </a:lnTo>
                <a:lnTo>
                  <a:pt x="18288000" y="10317637"/>
                </a:lnTo>
                <a:lnTo>
                  <a:pt x="0" y="1031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-10374" r="-21108" b="-103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9074" y="-16469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77024" y="62002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5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100" y="3860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5300" y="9096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-152675"/>
            <a:ext cx="2703600" cy="2362750"/>
          </a:xfrm>
          <a:custGeom>
            <a:avLst/>
            <a:gdLst/>
            <a:ahLst/>
            <a:cxnLst/>
            <a:rect r="r" b="b" t="t" l="l"/>
            <a:pathLst>
              <a:path h="2362750" w="2703600">
                <a:moveTo>
                  <a:pt x="2703600" y="0"/>
                </a:moveTo>
                <a:lnTo>
                  <a:pt x="0" y="0"/>
                </a:lnTo>
                <a:lnTo>
                  <a:pt x="0" y="2362750"/>
                </a:lnTo>
                <a:lnTo>
                  <a:pt x="2703600" y="2362750"/>
                </a:lnTo>
                <a:lnTo>
                  <a:pt x="27036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12607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87850" y="7924250"/>
            <a:ext cx="2900150" cy="2362750"/>
          </a:xfrm>
          <a:custGeom>
            <a:avLst/>
            <a:gdLst/>
            <a:ahLst/>
            <a:cxnLst/>
            <a:rect r="r" b="b" t="t" l="l"/>
            <a:pathLst>
              <a:path h="2362750" w="2900150">
                <a:moveTo>
                  <a:pt x="2900150" y="0"/>
                </a:moveTo>
                <a:lnTo>
                  <a:pt x="0" y="0"/>
                </a:lnTo>
                <a:lnTo>
                  <a:pt x="0" y="2362750"/>
                </a:lnTo>
                <a:lnTo>
                  <a:pt x="2900150" y="2362750"/>
                </a:lnTo>
                <a:lnTo>
                  <a:pt x="290015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-227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350" y="3264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050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10350" y="823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99775" y="6308950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25300" y="1776254"/>
            <a:ext cx="2743200" cy="2743200"/>
            <a:chOff x="0" y="0"/>
            <a:chExt cx="3657600" cy="365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76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3657600">
                  <a:moveTo>
                    <a:pt x="0" y="1828800"/>
                  </a:moveTo>
                  <a:cubicBezTo>
                    <a:pt x="0" y="818769"/>
                    <a:pt x="818769" y="0"/>
                    <a:pt x="1828800" y="0"/>
                  </a:cubicBezTo>
                  <a:cubicBezTo>
                    <a:pt x="2838831" y="0"/>
                    <a:pt x="3657600" y="818769"/>
                    <a:pt x="3657600" y="1828800"/>
                  </a:cubicBezTo>
                  <a:cubicBezTo>
                    <a:pt x="3657600" y="2838831"/>
                    <a:pt x="2838831" y="3657600"/>
                    <a:pt x="1828800" y="3657600"/>
                  </a:cubicBezTo>
                  <a:cubicBezTo>
                    <a:pt x="818769" y="3657600"/>
                    <a:pt x="0" y="2838831"/>
                    <a:pt x="0" y="18288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517525" y="4813525"/>
            <a:ext cx="8357675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b="true" sz="9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Quem Somos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6525" y="2076725"/>
            <a:ext cx="2520750" cy="11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b="true" sz="1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14800" y="-2205425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457669" y="50300"/>
            <a:ext cx="1137266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Atividades entre Sistemas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30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912668" y="1134989"/>
            <a:ext cx="4462663" cy="8504761"/>
          </a:xfrm>
          <a:custGeom>
            <a:avLst/>
            <a:gdLst/>
            <a:ahLst/>
            <a:cxnLst/>
            <a:rect r="r" b="b" t="t" l="l"/>
            <a:pathLst>
              <a:path h="8504761" w="4462663">
                <a:moveTo>
                  <a:pt x="0" y="0"/>
                </a:moveTo>
                <a:lnTo>
                  <a:pt x="4462664" y="0"/>
                </a:lnTo>
                <a:lnTo>
                  <a:pt x="4462664" y="8504762"/>
                </a:lnTo>
                <a:lnTo>
                  <a:pt x="0" y="8504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80150" y="4146825"/>
            <a:ext cx="9500189" cy="4051025"/>
          </a:xfrm>
          <a:custGeom>
            <a:avLst/>
            <a:gdLst/>
            <a:ahLst/>
            <a:cxnLst/>
            <a:rect r="r" b="b" t="t" l="l"/>
            <a:pathLst>
              <a:path h="4051025" w="9500189">
                <a:moveTo>
                  <a:pt x="0" y="0"/>
                </a:moveTo>
                <a:lnTo>
                  <a:pt x="9500189" y="0"/>
                </a:lnTo>
                <a:lnTo>
                  <a:pt x="9500189" y="4051025"/>
                </a:lnTo>
                <a:lnTo>
                  <a:pt x="0" y="40510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0493" r="0" b="-1402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01150" y="56625"/>
            <a:ext cx="932653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Atividade de correção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31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4301150" y="1219200"/>
            <a:ext cx="9685700" cy="8912472"/>
          </a:xfrm>
          <a:custGeom>
            <a:avLst/>
            <a:gdLst/>
            <a:ahLst/>
            <a:cxnLst/>
            <a:rect r="r" b="b" t="t" l="l"/>
            <a:pathLst>
              <a:path h="8912472" w="9685700">
                <a:moveTo>
                  <a:pt x="0" y="0"/>
                </a:moveTo>
                <a:lnTo>
                  <a:pt x="9685700" y="0"/>
                </a:lnTo>
                <a:lnTo>
                  <a:pt x="9685700" y="8912472"/>
                </a:lnTo>
                <a:lnTo>
                  <a:pt x="0" y="89124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37"/>
            <a:ext cx="18288000" cy="10317637"/>
          </a:xfrm>
          <a:custGeom>
            <a:avLst/>
            <a:gdLst/>
            <a:ahLst/>
            <a:cxnLst/>
            <a:rect r="r" b="b" t="t" l="l"/>
            <a:pathLst>
              <a:path h="10317637" w="18288000">
                <a:moveTo>
                  <a:pt x="0" y="0"/>
                </a:moveTo>
                <a:lnTo>
                  <a:pt x="18288000" y="0"/>
                </a:lnTo>
                <a:lnTo>
                  <a:pt x="18288000" y="10317637"/>
                </a:lnTo>
                <a:lnTo>
                  <a:pt x="0" y="1031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-10374" r="-21108" b="-103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9074" y="-16469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77024" y="62002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5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100" y="3860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5300" y="9096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-152675"/>
            <a:ext cx="2703600" cy="2362750"/>
          </a:xfrm>
          <a:custGeom>
            <a:avLst/>
            <a:gdLst/>
            <a:ahLst/>
            <a:cxnLst/>
            <a:rect r="r" b="b" t="t" l="l"/>
            <a:pathLst>
              <a:path h="2362750" w="2703600">
                <a:moveTo>
                  <a:pt x="2703600" y="0"/>
                </a:moveTo>
                <a:lnTo>
                  <a:pt x="0" y="0"/>
                </a:lnTo>
                <a:lnTo>
                  <a:pt x="0" y="2362750"/>
                </a:lnTo>
                <a:lnTo>
                  <a:pt x="2703600" y="2362750"/>
                </a:lnTo>
                <a:lnTo>
                  <a:pt x="27036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12607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87850" y="7924250"/>
            <a:ext cx="2900150" cy="2362750"/>
          </a:xfrm>
          <a:custGeom>
            <a:avLst/>
            <a:gdLst/>
            <a:ahLst/>
            <a:cxnLst/>
            <a:rect r="r" b="b" t="t" l="l"/>
            <a:pathLst>
              <a:path h="2362750" w="2900150">
                <a:moveTo>
                  <a:pt x="2900150" y="0"/>
                </a:moveTo>
                <a:lnTo>
                  <a:pt x="0" y="0"/>
                </a:lnTo>
                <a:lnTo>
                  <a:pt x="0" y="2362750"/>
                </a:lnTo>
                <a:lnTo>
                  <a:pt x="2900150" y="2362750"/>
                </a:lnTo>
                <a:lnTo>
                  <a:pt x="290015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-227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350" y="3264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050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10350" y="823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48350" y="7986554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25300" y="1776254"/>
            <a:ext cx="2743200" cy="2743200"/>
            <a:chOff x="0" y="0"/>
            <a:chExt cx="3657600" cy="365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76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3657600">
                  <a:moveTo>
                    <a:pt x="0" y="1828800"/>
                  </a:moveTo>
                  <a:cubicBezTo>
                    <a:pt x="0" y="818769"/>
                    <a:pt x="818769" y="0"/>
                    <a:pt x="1828800" y="0"/>
                  </a:cubicBezTo>
                  <a:cubicBezTo>
                    <a:pt x="2838831" y="0"/>
                    <a:pt x="3657600" y="818769"/>
                    <a:pt x="3657600" y="1828800"/>
                  </a:cubicBezTo>
                  <a:cubicBezTo>
                    <a:pt x="3657600" y="2838831"/>
                    <a:pt x="2838831" y="3657600"/>
                    <a:pt x="1828800" y="3657600"/>
                  </a:cubicBezTo>
                  <a:cubicBezTo>
                    <a:pt x="818769" y="3657600"/>
                    <a:pt x="0" y="2838831"/>
                    <a:pt x="0" y="18288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85776" y="4757579"/>
            <a:ext cx="8978275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b="true" sz="9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Diagramas de Sequência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47750" y="2028666"/>
            <a:ext cx="25207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b="true" sz="1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271893" y="41173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84750" y="1194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161" y="6826542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0150" y="1605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654" y="358389"/>
            <a:ext cx="1618269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O que é um diagrama de sequência?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2649107" y="92497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88081" y="2614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498726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3696950" y="9141987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42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33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684532" y="3053426"/>
            <a:ext cx="6918936" cy="7123250"/>
          </a:xfrm>
          <a:custGeom>
            <a:avLst/>
            <a:gdLst/>
            <a:ahLst/>
            <a:cxnLst/>
            <a:rect r="r" b="b" t="t" l="l"/>
            <a:pathLst>
              <a:path h="7123250" w="6918936">
                <a:moveTo>
                  <a:pt x="0" y="0"/>
                </a:moveTo>
                <a:lnTo>
                  <a:pt x="6918936" y="0"/>
                </a:lnTo>
                <a:lnTo>
                  <a:pt x="6918936" y="7123249"/>
                </a:lnTo>
                <a:lnTo>
                  <a:pt x="0" y="7123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52" r="0" b="-65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26846" y="1453226"/>
            <a:ext cx="1533468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 diagrama de sequência é um tipo de diagrama de interação que faz parte da UML (Unified Modeling Language). Ele é utilizado para mostrar como os objetos interagem em um sistema em uma ordem cronológica específica. Esses diagramas são particularmente úteis para especificar, visualizar e documentar o comportamento de sistemas complexos.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29509" y="6699225"/>
            <a:ext cx="3958572" cy="1232217"/>
            <a:chOff x="0" y="0"/>
            <a:chExt cx="5278096" cy="164295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45160" y="-19050"/>
              <a:ext cx="5132936" cy="61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Participantes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77755"/>
              <a:ext cx="527809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Representam os diferentes componentes do sistema.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06995" y="6838950"/>
            <a:ext cx="4360883" cy="2419350"/>
            <a:chOff x="0" y="0"/>
            <a:chExt cx="5814511" cy="322580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5814511" cy="61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Blocos de Controle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12800"/>
              <a:ext cx="5814511" cy="241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ALT: Mostra fluxos alternativos com condições;</a:t>
              </a:r>
            </a:p>
            <a:p>
              <a:pPr algn="l">
                <a:lnSpc>
                  <a:spcPts val="2879"/>
                </a:lnSpc>
              </a:pPr>
            </a:p>
            <a:p>
              <a:pPr algn="l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LOOP: Representa repetições de uma ação;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12075" y="3842986"/>
            <a:ext cx="3930252" cy="1603761"/>
            <a:chOff x="0" y="0"/>
            <a:chExt cx="5240336" cy="2138348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367874" y="690548"/>
              <a:ext cx="4872462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Representa uma entidade externa interagindo com o sistema.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-28575"/>
              <a:ext cx="524033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Ator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506995" y="3842986"/>
            <a:ext cx="4346263" cy="1533525"/>
            <a:chOff x="0" y="0"/>
            <a:chExt cx="5795017" cy="2044700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19050"/>
              <a:ext cx="5795017" cy="615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599"/>
                </a:lnSpc>
                <a:spcBef>
                  <a:spcPct val="0"/>
                </a:spcBef>
              </a:pPr>
              <a:r>
                <a:rPr lang="en-US" b="true" sz="2999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Mensagens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6093" y="596900"/>
              <a:ext cx="5742831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Mostram a comunicação entre os componentes com setas direcionadas.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4542327" y="3284635"/>
            <a:ext cx="1323542" cy="722426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4688081" y="6988467"/>
            <a:ext cx="2314647" cy="2651284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1959838" y="6699225"/>
            <a:ext cx="1547156" cy="359702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V="true">
            <a:off x="10476087" y="7058927"/>
            <a:ext cx="3030907" cy="1507244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11246511" y="4007061"/>
            <a:ext cx="2260484" cy="898791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8150" y="-57363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23013" y="50300"/>
            <a:ext cx="1084197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Tela de Login de Usuário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5611048" y="88132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34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014552" y="1794495"/>
            <a:ext cx="14258896" cy="7845256"/>
          </a:xfrm>
          <a:custGeom>
            <a:avLst/>
            <a:gdLst/>
            <a:ahLst/>
            <a:cxnLst/>
            <a:rect r="r" b="b" t="t" l="l"/>
            <a:pathLst>
              <a:path h="7845256" w="14258896">
                <a:moveTo>
                  <a:pt x="0" y="0"/>
                </a:moveTo>
                <a:lnTo>
                  <a:pt x="14258896" y="0"/>
                </a:lnTo>
                <a:lnTo>
                  <a:pt x="14258896" y="7845256"/>
                </a:lnTo>
                <a:lnTo>
                  <a:pt x="0" y="7845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78150" y="-57363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611048" y="88132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35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2476076" y="1342500"/>
            <a:ext cx="13335849" cy="8390104"/>
          </a:xfrm>
          <a:custGeom>
            <a:avLst/>
            <a:gdLst/>
            <a:ahLst/>
            <a:cxnLst/>
            <a:rect r="r" b="b" t="t" l="l"/>
            <a:pathLst>
              <a:path h="8390104" w="13335849">
                <a:moveTo>
                  <a:pt x="0" y="0"/>
                </a:moveTo>
                <a:lnTo>
                  <a:pt x="13335848" y="0"/>
                </a:lnTo>
                <a:lnTo>
                  <a:pt x="13335848" y="8390104"/>
                </a:lnTo>
                <a:lnTo>
                  <a:pt x="0" y="83901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190623" y="0"/>
            <a:ext cx="1390675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Redefinição de Senha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47746" y="-5915275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876744" y="88132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36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036188" y="50300"/>
            <a:ext cx="122156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Tela de Cadastro de Usuário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533757" y="1209493"/>
            <a:ext cx="11220486" cy="8694019"/>
          </a:xfrm>
          <a:custGeom>
            <a:avLst/>
            <a:gdLst/>
            <a:ahLst/>
            <a:cxnLst/>
            <a:rect r="r" b="b" t="t" l="l"/>
            <a:pathLst>
              <a:path h="8694019" w="11220486">
                <a:moveTo>
                  <a:pt x="0" y="0"/>
                </a:moveTo>
                <a:lnTo>
                  <a:pt x="11220486" y="0"/>
                </a:lnTo>
                <a:lnTo>
                  <a:pt x="11220486" y="8694018"/>
                </a:lnTo>
                <a:lnTo>
                  <a:pt x="0" y="86940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96000" y="-63910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611048" y="88132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33501" y="50300"/>
            <a:ext cx="1402099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Interface do Aluno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37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783675" y="1336529"/>
            <a:ext cx="12720650" cy="8529575"/>
          </a:xfrm>
          <a:custGeom>
            <a:avLst/>
            <a:gdLst/>
            <a:ahLst/>
            <a:cxnLst/>
            <a:rect r="r" b="b" t="t" l="l"/>
            <a:pathLst>
              <a:path h="8529575" w="12720650">
                <a:moveTo>
                  <a:pt x="0" y="0"/>
                </a:moveTo>
                <a:lnTo>
                  <a:pt x="12720650" y="0"/>
                </a:lnTo>
                <a:lnTo>
                  <a:pt x="12720650" y="8529575"/>
                </a:lnTo>
                <a:lnTo>
                  <a:pt x="0" y="8529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96000" y="-63910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611048" y="88132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2000" y="50300"/>
            <a:ext cx="1729651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Painel de Turmas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38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812800" y="1285875"/>
            <a:ext cx="14662400" cy="8737180"/>
          </a:xfrm>
          <a:custGeom>
            <a:avLst/>
            <a:gdLst/>
            <a:ahLst/>
            <a:cxnLst/>
            <a:rect r="r" b="b" t="t" l="l"/>
            <a:pathLst>
              <a:path h="8737180" w="14662400">
                <a:moveTo>
                  <a:pt x="0" y="0"/>
                </a:moveTo>
                <a:lnTo>
                  <a:pt x="14662400" y="0"/>
                </a:lnTo>
                <a:lnTo>
                  <a:pt x="14662400" y="8737180"/>
                </a:lnTo>
                <a:lnTo>
                  <a:pt x="0" y="87371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42" b="-58245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96000" y="-63910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5611048" y="88132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39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62000" y="50300"/>
            <a:ext cx="17296516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Painel de Dúvidas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46967" y="1925443"/>
            <a:ext cx="18381934" cy="6436115"/>
          </a:xfrm>
          <a:custGeom>
            <a:avLst/>
            <a:gdLst/>
            <a:ahLst/>
            <a:cxnLst/>
            <a:rect r="r" b="b" t="t" l="l"/>
            <a:pathLst>
              <a:path h="6436115" w="18381934">
                <a:moveTo>
                  <a:pt x="0" y="0"/>
                </a:moveTo>
                <a:lnTo>
                  <a:pt x="18381934" y="0"/>
                </a:lnTo>
                <a:lnTo>
                  <a:pt x="18381934" y="6436114"/>
                </a:lnTo>
                <a:lnTo>
                  <a:pt x="0" y="64361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9412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26683" y="-1627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68300" y="-51593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81489" y="8660598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600571" y="2534946"/>
            <a:ext cx="5177811" cy="7104805"/>
            <a:chOff x="0" y="0"/>
            <a:chExt cx="4589780" cy="62979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591050" cy="6297930"/>
            </a:xfrm>
            <a:custGeom>
              <a:avLst/>
              <a:gdLst/>
              <a:ahLst/>
              <a:cxnLst/>
              <a:rect r="r" b="b" t="t" l="l"/>
              <a:pathLst>
                <a:path h="6297930" w="459105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51000"/>
                  </a:srgbClr>
                </a:gs>
                <a:gs pos="100000">
                  <a:srgbClr val="E66083">
                    <a:alpha val="51000"/>
                  </a:srgbClr>
                </a:gs>
              </a:gsLst>
              <a:lin ang="10801400"/>
            </a:gra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8110" y="4533900"/>
              <a:ext cx="1645920" cy="1645920"/>
            </a:xfrm>
            <a:custGeom>
              <a:avLst/>
              <a:gdLst/>
              <a:ahLst/>
              <a:cxnLst/>
              <a:rect r="r" b="b" t="t" l="l"/>
              <a:pathLst>
                <a:path h="1645920" w="164592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>
              <a:blip r:embed="rId8">
                <a:alphaModFix amt="51000"/>
              </a:blip>
              <a:stretch>
                <a:fillRect l="-38888" t="0" r="-38888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8110" y="118110"/>
              <a:ext cx="1645920" cy="1644650"/>
            </a:xfrm>
            <a:custGeom>
              <a:avLst/>
              <a:gdLst/>
              <a:ahLst/>
              <a:cxnLst/>
              <a:rect r="r" b="b" t="t" l="l"/>
              <a:pathLst>
                <a:path h="1644650" w="164592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>
              <a:blip r:embed="rId9">
                <a:alphaModFix amt="51000"/>
              </a:blip>
              <a:stretch>
                <a:fillRect l="-35906" t="0" r="-74457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26260" y="1827530"/>
              <a:ext cx="2644140" cy="2644140"/>
            </a:xfrm>
            <a:custGeom>
              <a:avLst/>
              <a:gdLst/>
              <a:ahLst/>
              <a:cxnLst/>
              <a:rect r="r" b="b" t="t" l="l"/>
              <a:pathLst>
                <a:path h="2644140" w="264414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>
              <a:blip r:embed="rId10">
                <a:alphaModFix amt="51000"/>
              </a:blip>
              <a:stretch>
                <a:fillRect l="-25046" t="0" r="-25046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48150" y="1123425"/>
            <a:ext cx="975242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Apresentando a Equipe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04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2000" y="3507105"/>
            <a:ext cx="11669792" cy="3272790"/>
            <a:chOff x="0" y="0"/>
            <a:chExt cx="15559722" cy="436372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1053599" y="-209550"/>
              <a:ext cx="14506123" cy="4573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8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Bianca Milena Da Silva Laranjeira</a:t>
              </a:r>
            </a:p>
            <a:p>
              <a:pPr algn="l">
                <a:lnSpc>
                  <a:spcPts val="558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Jamilly Vitoria Ferreira Barbosa</a:t>
              </a:r>
            </a:p>
            <a:p>
              <a:pPr algn="l">
                <a:lnSpc>
                  <a:spcPts val="558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Marcos Vinicius Jansem Oliveira</a:t>
              </a:r>
            </a:p>
            <a:p>
              <a:pPr algn="l">
                <a:lnSpc>
                  <a:spcPts val="558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Paulo Arthur Lima Brito</a:t>
              </a:r>
            </a:p>
            <a:p>
              <a:pPr algn="l">
                <a:lnSpc>
                  <a:spcPts val="5580"/>
                </a:lnSpc>
              </a:pPr>
              <a:r>
                <a:rPr lang="en-US" sz="3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Yhago Luis Maciel De Matos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30574" cy="592429"/>
            </a:xfrm>
            <a:custGeom>
              <a:avLst/>
              <a:gdLst/>
              <a:ahLst/>
              <a:cxnLst/>
              <a:rect r="r" b="b" t="t" l="l"/>
              <a:pathLst>
                <a:path h="592429" w="730574">
                  <a:moveTo>
                    <a:pt x="0" y="0"/>
                  </a:moveTo>
                  <a:lnTo>
                    <a:pt x="730574" y="0"/>
                  </a:lnTo>
                  <a:lnTo>
                    <a:pt x="730574" y="592429"/>
                  </a:lnTo>
                  <a:lnTo>
                    <a:pt x="0" y="592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1021899"/>
              <a:ext cx="730574" cy="592429"/>
            </a:xfrm>
            <a:custGeom>
              <a:avLst/>
              <a:gdLst/>
              <a:ahLst/>
              <a:cxnLst/>
              <a:rect r="r" b="b" t="t" l="l"/>
              <a:pathLst>
                <a:path h="592429" w="730574">
                  <a:moveTo>
                    <a:pt x="0" y="0"/>
                  </a:moveTo>
                  <a:lnTo>
                    <a:pt x="730574" y="0"/>
                  </a:lnTo>
                  <a:lnTo>
                    <a:pt x="730574" y="592429"/>
                  </a:lnTo>
                  <a:lnTo>
                    <a:pt x="0" y="592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1885646"/>
              <a:ext cx="730574" cy="592429"/>
            </a:xfrm>
            <a:custGeom>
              <a:avLst/>
              <a:gdLst/>
              <a:ahLst/>
              <a:cxnLst/>
              <a:rect r="r" b="b" t="t" l="l"/>
              <a:pathLst>
                <a:path h="592429" w="730574">
                  <a:moveTo>
                    <a:pt x="0" y="0"/>
                  </a:moveTo>
                  <a:lnTo>
                    <a:pt x="730574" y="0"/>
                  </a:lnTo>
                  <a:lnTo>
                    <a:pt x="730574" y="592428"/>
                  </a:lnTo>
                  <a:lnTo>
                    <a:pt x="0" y="592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2813636"/>
              <a:ext cx="730574" cy="592429"/>
            </a:xfrm>
            <a:custGeom>
              <a:avLst/>
              <a:gdLst/>
              <a:ahLst/>
              <a:cxnLst/>
              <a:rect r="r" b="b" t="t" l="l"/>
              <a:pathLst>
                <a:path h="592429" w="730574">
                  <a:moveTo>
                    <a:pt x="0" y="0"/>
                  </a:moveTo>
                  <a:lnTo>
                    <a:pt x="730574" y="0"/>
                  </a:lnTo>
                  <a:lnTo>
                    <a:pt x="730574" y="592428"/>
                  </a:lnTo>
                  <a:lnTo>
                    <a:pt x="0" y="592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3771291"/>
              <a:ext cx="730574" cy="592429"/>
            </a:xfrm>
            <a:custGeom>
              <a:avLst/>
              <a:gdLst/>
              <a:ahLst/>
              <a:cxnLst/>
              <a:rect r="r" b="b" t="t" l="l"/>
              <a:pathLst>
                <a:path h="592429" w="730574">
                  <a:moveTo>
                    <a:pt x="0" y="0"/>
                  </a:moveTo>
                  <a:lnTo>
                    <a:pt x="730574" y="0"/>
                  </a:lnTo>
                  <a:lnTo>
                    <a:pt x="730574" y="592429"/>
                  </a:lnTo>
                  <a:lnTo>
                    <a:pt x="0" y="592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37"/>
            <a:ext cx="18288000" cy="10317637"/>
          </a:xfrm>
          <a:custGeom>
            <a:avLst/>
            <a:gdLst/>
            <a:ahLst/>
            <a:cxnLst/>
            <a:rect r="r" b="b" t="t" l="l"/>
            <a:pathLst>
              <a:path h="10317637" w="18288000">
                <a:moveTo>
                  <a:pt x="0" y="0"/>
                </a:moveTo>
                <a:lnTo>
                  <a:pt x="18288000" y="0"/>
                </a:lnTo>
                <a:lnTo>
                  <a:pt x="18288000" y="10317637"/>
                </a:lnTo>
                <a:lnTo>
                  <a:pt x="0" y="1031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-10374" r="-21108" b="-103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9074" y="-16469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77024" y="62002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5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100" y="3860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5300" y="9096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-152675"/>
            <a:ext cx="2703600" cy="2362750"/>
          </a:xfrm>
          <a:custGeom>
            <a:avLst/>
            <a:gdLst/>
            <a:ahLst/>
            <a:cxnLst/>
            <a:rect r="r" b="b" t="t" l="l"/>
            <a:pathLst>
              <a:path h="2362750" w="2703600">
                <a:moveTo>
                  <a:pt x="2703600" y="0"/>
                </a:moveTo>
                <a:lnTo>
                  <a:pt x="0" y="0"/>
                </a:lnTo>
                <a:lnTo>
                  <a:pt x="0" y="2362750"/>
                </a:lnTo>
                <a:lnTo>
                  <a:pt x="2703600" y="2362750"/>
                </a:lnTo>
                <a:lnTo>
                  <a:pt x="27036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12607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87850" y="7924250"/>
            <a:ext cx="2900150" cy="2362750"/>
          </a:xfrm>
          <a:custGeom>
            <a:avLst/>
            <a:gdLst/>
            <a:ahLst/>
            <a:cxnLst/>
            <a:rect r="r" b="b" t="t" l="l"/>
            <a:pathLst>
              <a:path h="2362750" w="2900150">
                <a:moveTo>
                  <a:pt x="2900150" y="0"/>
                </a:moveTo>
                <a:lnTo>
                  <a:pt x="0" y="0"/>
                </a:lnTo>
                <a:lnTo>
                  <a:pt x="0" y="2362750"/>
                </a:lnTo>
                <a:lnTo>
                  <a:pt x="2900150" y="2362750"/>
                </a:lnTo>
                <a:lnTo>
                  <a:pt x="290015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-227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350" y="3264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050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10350" y="823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48350" y="7986554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25300" y="1776254"/>
            <a:ext cx="2743200" cy="2743200"/>
            <a:chOff x="0" y="0"/>
            <a:chExt cx="3657600" cy="365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76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3657600">
                  <a:moveTo>
                    <a:pt x="0" y="1828800"/>
                  </a:moveTo>
                  <a:cubicBezTo>
                    <a:pt x="0" y="818769"/>
                    <a:pt x="818769" y="0"/>
                    <a:pt x="1828800" y="0"/>
                  </a:cubicBezTo>
                  <a:cubicBezTo>
                    <a:pt x="2838831" y="0"/>
                    <a:pt x="3657600" y="818769"/>
                    <a:pt x="3657600" y="1828800"/>
                  </a:cubicBezTo>
                  <a:cubicBezTo>
                    <a:pt x="3657600" y="2838831"/>
                    <a:pt x="2838831" y="3657600"/>
                    <a:pt x="1828800" y="3657600"/>
                  </a:cubicBezTo>
                  <a:cubicBezTo>
                    <a:pt x="818769" y="3657600"/>
                    <a:pt x="0" y="2838831"/>
                    <a:pt x="0" y="18288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85776" y="4757579"/>
            <a:ext cx="8978275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b="true" sz="9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Diagramas de Estado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47750" y="2028666"/>
            <a:ext cx="25207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b="true" sz="1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271893" y="41173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84750" y="1194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161" y="6826542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0150" y="1605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2654" y="367914"/>
            <a:ext cx="1618269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O que é um diagrama de estado?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97495" y="8806118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218845" y="894708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88081" y="2614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4498726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3696950" y="9141987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5">
              <a:alphaModFix amt="42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41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556798" y="3549264"/>
            <a:ext cx="7185599" cy="6452437"/>
          </a:xfrm>
          <a:custGeom>
            <a:avLst/>
            <a:gdLst/>
            <a:ahLst/>
            <a:cxnLst/>
            <a:rect r="r" b="b" t="t" l="l"/>
            <a:pathLst>
              <a:path h="6452437" w="7185599">
                <a:moveTo>
                  <a:pt x="0" y="0"/>
                </a:moveTo>
                <a:lnTo>
                  <a:pt x="7185600" y="0"/>
                </a:lnTo>
                <a:lnTo>
                  <a:pt x="7185600" y="6452437"/>
                </a:lnTo>
                <a:lnTo>
                  <a:pt x="0" y="64524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94" t="0" r="-694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696950" y="7631250"/>
            <a:ext cx="4360883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Estado final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18636" y="7659825"/>
            <a:ext cx="4036369" cy="1181100"/>
            <a:chOff x="0" y="0"/>
            <a:chExt cx="5381825" cy="157480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725225" y="-28575"/>
              <a:ext cx="465660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Transição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609600"/>
              <a:ext cx="5376900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Movimento de um estado para outro.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762449" y="8117025"/>
            <a:ext cx="436088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Ponto de término do sistema ou objeto.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24355" y="3411152"/>
            <a:ext cx="3930650" cy="1543050"/>
            <a:chOff x="0" y="0"/>
            <a:chExt cx="5240867" cy="205740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368405" y="609600"/>
              <a:ext cx="4872462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Representa uma condição ou situação na qual o sistema pode se encontrar.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513293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Estado 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980877" y="5143500"/>
            <a:ext cx="4307123" cy="1504657"/>
            <a:chOff x="0" y="0"/>
            <a:chExt cx="5742831" cy="2006210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28575"/>
              <a:ext cx="4917067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Ponto de decisão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558410"/>
              <a:ext cx="5742831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Um pon</a:t>
              </a:r>
              <a:r>
                <a:rPr lang="en-US" sz="2400" strike="noStrike" u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to onde uma decisão é tomada, direcionando o fluxo para diferentes estados.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941737" y="3411152"/>
            <a:ext cx="4346263" cy="1171575"/>
            <a:chOff x="0" y="0"/>
            <a:chExt cx="5795017" cy="1562100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8575"/>
              <a:ext cx="5795017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Evento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6093" y="596900"/>
              <a:ext cx="5742831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Causa da transição entre estados.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298464" y="1717475"/>
            <a:ext cx="1369107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 diagrama de estado é uma representação visual usada em engenharia de software para ilustrar os estados de um sistema ou objeto e as transições entre esses estados. Ele é útil para modelar o comportamento dinâmico do sistema, mostrando como ele responde a eventos externos ou internos.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64960" y="5607342"/>
            <a:ext cx="3990045" cy="1181100"/>
            <a:chOff x="0" y="0"/>
            <a:chExt cx="5320060" cy="1574800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609600"/>
              <a:ext cx="5311031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Ponto de partida do sistema ou objeto.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87124" y="-28575"/>
              <a:ext cx="5132936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0"/>
                </a:lnSpc>
              </a:pPr>
              <a:r>
                <a:rPr lang="en-US" b="true" sz="3000">
                  <a:solidFill>
                    <a:srgbClr val="B870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Estado inicial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 flipV="true">
            <a:off x="4330704" y="3549264"/>
            <a:ext cx="3020908" cy="3439202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H="true" flipV="true">
            <a:off x="4396869" y="5824854"/>
            <a:ext cx="1456749" cy="1508538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4396869" y="7888425"/>
            <a:ext cx="5435626" cy="590550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12413217" y="7774125"/>
            <a:ext cx="1349232" cy="1172961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9149598" y="5298750"/>
            <a:ext cx="4831279" cy="2034642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11086343" y="3549264"/>
            <a:ext cx="2855394" cy="1528968"/>
          </a:xfrm>
          <a:prstGeom prst="line">
            <a:avLst/>
          </a:prstGeom>
          <a:ln cap="rnd" w="38100">
            <a:solidFill>
              <a:srgbClr val="B8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313604" y="5143500"/>
            <a:ext cx="5877575" cy="5877575"/>
          </a:xfrm>
          <a:custGeom>
            <a:avLst/>
            <a:gdLst/>
            <a:ahLst/>
            <a:cxnLst/>
            <a:rect r="r" b="b" t="t" l="l"/>
            <a:pathLst>
              <a:path h="5877575" w="5877575">
                <a:moveTo>
                  <a:pt x="0" y="0"/>
                </a:moveTo>
                <a:lnTo>
                  <a:pt x="5877575" y="0"/>
                </a:lnTo>
                <a:lnTo>
                  <a:pt x="5877575" y="5877575"/>
                </a:lnTo>
                <a:lnTo>
                  <a:pt x="0" y="5877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2000" y="866775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50300"/>
            <a:ext cx="1623060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Estado do Sistema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04150" y="1501050"/>
            <a:ext cx="16479700" cy="7284900"/>
          </a:xfrm>
          <a:custGeom>
            <a:avLst/>
            <a:gdLst/>
            <a:ahLst/>
            <a:cxnLst/>
            <a:rect r="r" b="b" t="t" l="l"/>
            <a:pathLst>
              <a:path h="7284900" w="16479700">
                <a:moveTo>
                  <a:pt x="0" y="0"/>
                </a:moveTo>
                <a:lnTo>
                  <a:pt x="16479700" y="0"/>
                </a:lnTo>
                <a:lnTo>
                  <a:pt x="16479700" y="7284900"/>
                </a:lnTo>
                <a:lnTo>
                  <a:pt x="0" y="7284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5817" y="-144945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27438" y="50300"/>
            <a:ext cx="140331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Estado do Professor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45950" y="1681400"/>
            <a:ext cx="16596100" cy="6924201"/>
          </a:xfrm>
          <a:custGeom>
            <a:avLst/>
            <a:gdLst/>
            <a:ahLst/>
            <a:cxnLst/>
            <a:rect r="r" b="b" t="t" l="l"/>
            <a:pathLst>
              <a:path h="6924201" w="16596100">
                <a:moveTo>
                  <a:pt x="0" y="0"/>
                </a:moveTo>
                <a:lnTo>
                  <a:pt x="16596100" y="0"/>
                </a:lnTo>
                <a:lnTo>
                  <a:pt x="16596100" y="6924200"/>
                </a:lnTo>
                <a:lnTo>
                  <a:pt x="0" y="6924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9259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00695" y="5345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44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27438" y="50300"/>
            <a:ext cx="140331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Estado do Aluno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498556" y="1485332"/>
            <a:ext cx="15290888" cy="7316336"/>
          </a:xfrm>
          <a:custGeom>
            <a:avLst/>
            <a:gdLst/>
            <a:ahLst/>
            <a:cxnLst/>
            <a:rect r="r" b="b" t="t" l="l"/>
            <a:pathLst>
              <a:path h="7316336" w="15290888">
                <a:moveTo>
                  <a:pt x="0" y="0"/>
                </a:moveTo>
                <a:lnTo>
                  <a:pt x="15290888" y="0"/>
                </a:lnTo>
                <a:lnTo>
                  <a:pt x="15290888" y="7316336"/>
                </a:lnTo>
                <a:lnTo>
                  <a:pt x="0" y="7316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61550" y="-1024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45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127438" y="50300"/>
            <a:ext cx="140331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Estado da Dúvida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70825" y="2017667"/>
            <a:ext cx="16346350" cy="6251667"/>
          </a:xfrm>
          <a:custGeom>
            <a:avLst/>
            <a:gdLst/>
            <a:ahLst/>
            <a:cxnLst/>
            <a:rect r="r" b="b" t="t" l="l"/>
            <a:pathLst>
              <a:path h="6251667" w="16346350">
                <a:moveTo>
                  <a:pt x="0" y="0"/>
                </a:moveTo>
                <a:lnTo>
                  <a:pt x="16346350" y="0"/>
                </a:lnTo>
                <a:lnTo>
                  <a:pt x="16346350" y="6251666"/>
                </a:lnTo>
                <a:lnTo>
                  <a:pt x="0" y="6251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800" y="819785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0" y="0"/>
                </a:moveTo>
                <a:lnTo>
                  <a:pt x="4591050" y="0"/>
                </a:lnTo>
                <a:lnTo>
                  <a:pt x="4591050" y="4591050"/>
                </a:lnTo>
                <a:lnTo>
                  <a:pt x="0" y="4591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80150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7150" y="8197850"/>
            <a:ext cx="5867400" cy="5867400"/>
          </a:xfrm>
          <a:custGeom>
            <a:avLst/>
            <a:gdLst/>
            <a:ahLst/>
            <a:cxnLst/>
            <a:rect r="r" b="b" t="t" l="l"/>
            <a:pathLst>
              <a:path h="5867400" w="5867400">
                <a:moveTo>
                  <a:pt x="0" y="0"/>
                </a:moveTo>
                <a:lnTo>
                  <a:pt x="5867400" y="0"/>
                </a:lnTo>
                <a:lnTo>
                  <a:pt x="5867400" y="5867400"/>
                </a:lnTo>
                <a:lnTo>
                  <a:pt x="0" y="586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00800" y="1683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0" y="0"/>
                </a:moveTo>
                <a:lnTo>
                  <a:pt x="2362800" y="0"/>
                </a:lnTo>
                <a:lnTo>
                  <a:pt x="2362800" y="2362800"/>
                </a:lnTo>
                <a:lnTo>
                  <a:pt x="0" y="2362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019755" y="-2704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30250" y="1342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1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383450" y="26110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2000" y="84893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089300" y="3439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480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46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399945" y="50300"/>
            <a:ext cx="140331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Estado da API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394191" y="1221875"/>
            <a:ext cx="15499618" cy="8622304"/>
          </a:xfrm>
          <a:custGeom>
            <a:avLst/>
            <a:gdLst/>
            <a:ahLst/>
            <a:cxnLst/>
            <a:rect r="r" b="b" t="t" l="l"/>
            <a:pathLst>
              <a:path h="8622304" w="15499618">
                <a:moveTo>
                  <a:pt x="0" y="0"/>
                </a:moveTo>
                <a:lnTo>
                  <a:pt x="15499618" y="0"/>
                </a:lnTo>
                <a:lnTo>
                  <a:pt x="15499618" y="8622304"/>
                </a:lnTo>
                <a:lnTo>
                  <a:pt x="0" y="8622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506824" y="52180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80126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526" y="83886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566001" y="8397725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5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047226" y="874032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23450" y="89978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14000" y="3445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47250" y="3794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2150" y="26450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99626" y="76262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18225" y="563175"/>
            <a:ext cx="146515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Referências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526" y="2082650"/>
            <a:ext cx="15994776" cy="723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AGÊNCIA BRASIL.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Sete em cada dez estudantes usam IA na rotina de estudos. Agência Brasil, 20 ago. 2024. Disponível em: </a:t>
            </a: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6" tooltip="https://agenciabrasil.ebc.com.br/educacao/noticia/2024-08/sete-cada-dez-estudantes-usam-ia-na-rotina-de-estudos"/>
              </a:rPr>
              <a:t>https://agenciabrasil.ebc.com.br/educacao/noticia/2024-08/sete-cada-dez-estudantes-usam-ia-na-rotina-de-estudos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Acesso em: 26 dez 2024.</a:t>
            </a:r>
          </a:p>
          <a:p>
            <a:pPr algn="just">
              <a:lnSpc>
                <a:spcPts val="2879"/>
              </a:lnSpc>
            </a:pPr>
          </a:p>
          <a:p>
            <a:pPr algn="just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FUNDAÇÃO PERSEU ABRAMO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Estudo revela aumento do uso de IA no ensino superior. Focus Brasil, 20 ago. 2024. Disponível em: </a:t>
            </a: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7" tooltip="https://fpabramo.org.br/focusbrasil/2024/08/20/estudo-revela-aumento-do-uso-de-ia-no-ensino-superior/#:~:text=Segundo%20o%20estudo%2C%2071%25%20dos,%25%20para%2080%25%20em%202024"/>
              </a:rPr>
              <a:t>https://fpabramo.org.br/focusbrasil/2024/08/20/estudo-revela-aumento-do-uso-de-ia-no-ensino-superior/#:~:text=Segundo%20o%20estudo%2C%2071%25%20dos,%25%20para%2080%25%20em%202024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Acesso em: 10 dez 2024.</a:t>
            </a:r>
          </a:p>
          <a:p>
            <a:pPr algn="just">
              <a:lnSpc>
                <a:spcPts val="2879"/>
              </a:lnSpc>
            </a:pPr>
          </a:p>
          <a:p>
            <a:pPr algn="just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LUCIDCHART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O que é diagrama de atividades UML. Disponível em: </a:t>
            </a: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8" tooltip="https://www.lucidchart.com/pages/pt/o-que-e-diagrama-de-atividades-uml"/>
              </a:rPr>
              <a:t>https://www.lucidchart.com/pages/pt/o-que-e-diagrama-de-atividades-uml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Acesso em: 26 dez 2024.</a:t>
            </a:r>
          </a:p>
          <a:p>
            <a:pPr algn="just">
              <a:lnSpc>
                <a:spcPts val="2879"/>
              </a:lnSpc>
            </a:pPr>
          </a:p>
          <a:p>
            <a:pPr algn="just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LUCIDCHART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O que é diagrama de caso de uso? Disponível em: https://www.lucidchart.com/pages/pt/diagrama-de-caso-de-uso-uml#:~:text=um%20diagrama%20UML-,O%20que%20%C3%A9%20diagrama%20de%20caso%20de%20uso%3F,de%20s%C3%ADmbolos%20e%20conectores%20especializados. Acesso em: 26 dez 2024.</a:t>
            </a:r>
          </a:p>
          <a:p>
            <a:pPr algn="just">
              <a:lnSpc>
                <a:spcPts val="2879"/>
              </a:lnSpc>
            </a:pPr>
          </a:p>
          <a:p>
            <a:pPr algn="just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PROFUTURO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A revolução da IA na educação: inovações e oportunidades na América Latina e no Caribe. Disponível em: </a:t>
            </a:r>
            <a:r>
              <a:rPr lang="en-US" sz="24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9" tooltip="https://profuturo.education/pt-br/observatorio/tendencias/a-revolucao-da-ia-na-educacao-inovacoes-e-oportunidades-na-america-latina-e-no-caribe/"/>
              </a:rPr>
              <a:t>https://profuturo.education/pt-br/observatorio/tendencias/a-revolucao-da-ia-na-educacao-inovacoes-e-oportunidades-na-america-latina-e-no-caribe/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Acesso em: 10 dez 2024.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47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506824" y="52180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680126" y="-1024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526" y="83886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566001" y="8397725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5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047226" y="874032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423450" y="89978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514000" y="34454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47250" y="3794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2150" y="26450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699626" y="76262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18225" y="563175"/>
            <a:ext cx="146515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Referências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64526" y="2082650"/>
            <a:ext cx="1599477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LUCIDCHART.O que é um diagrama de classe UML? Disponível em: &lt;https://www.lucidchart.com/pages/pt/o-que-e-diagrama-de-classe-uml&gt;. Acesso em: 02 jan. 2025.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48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3971600" y="-4098650"/>
            <a:ext cx="10286900" cy="18484200"/>
            <a:chOff x="0" y="0"/>
            <a:chExt cx="13715867" cy="24645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15898" cy="24645620"/>
            </a:xfrm>
            <a:custGeom>
              <a:avLst/>
              <a:gdLst/>
              <a:ahLst/>
              <a:cxnLst/>
              <a:rect r="r" b="b" t="t" l="l"/>
              <a:pathLst>
                <a:path h="24645620" w="13715898">
                  <a:moveTo>
                    <a:pt x="0" y="0"/>
                  </a:moveTo>
                  <a:lnTo>
                    <a:pt x="13715898" y="0"/>
                  </a:lnTo>
                  <a:lnTo>
                    <a:pt x="13715898" y="24645620"/>
                  </a:lnTo>
                  <a:lnTo>
                    <a:pt x="0" y="24645620"/>
                  </a:lnTo>
                  <a:close/>
                </a:path>
              </a:pathLst>
            </a:custGeom>
            <a:solidFill>
              <a:srgbClr val="0C0F14">
                <a:alpha val="80000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459990" y="3657600"/>
            <a:ext cx="9368021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39"/>
              </a:lnSpc>
            </a:pPr>
            <a:r>
              <a:rPr lang="en-US" b="true" sz="9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Muito Obrigado Pela Atenção!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753399" y="7037812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566000" y="-1216524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73726" y="1691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32976" y="75481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4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50550" y="5920100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1" y="0"/>
                </a:lnTo>
                <a:lnTo>
                  <a:pt x="1394251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476874" y="-3148624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364851" y="5876000"/>
            <a:ext cx="2362800" cy="2362800"/>
            <a:chOff x="0" y="0"/>
            <a:chExt cx="3150400" cy="315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50362" cy="3150362"/>
            </a:xfrm>
            <a:custGeom>
              <a:avLst/>
              <a:gdLst/>
              <a:ahLst/>
              <a:cxnLst/>
              <a:rect r="r" b="b" t="t" l="l"/>
              <a:pathLst>
                <a:path h="3150362" w="3150362">
                  <a:moveTo>
                    <a:pt x="0" y="1575181"/>
                  </a:moveTo>
                  <a:cubicBezTo>
                    <a:pt x="0" y="705231"/>
                    <a:pt x="705231" y="0"/>
                    <a:pt x="1575181" y="0"/>
                  </a:cubicBezTo>
                  <a:cubicBezTo>
                    <a:pt x="2445131" y="0"/>
                    <a:pt x="3150362" y="705231"/>
                    <a:pt x="3150362" y="1575181"/>
                  </a:cubicBezTo>
                  <a:cubicBezTo>
                    <a:pt x="3150362" y="2445131"/>
                    <a:pt x="2445131" y="3150362"/>
                    <a:pt x="1575181" y="3150362"/>
                  </a:cubicBezTo>
                  <a:cubicBezTo>
                    <a:pt x="705231" y="3150362"/>
                    <a:pt x="0" y="2445131"/>
                    <a:pt x="0" y="157518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3000"/>
                  </a:srgbClr>
                </a:gs>
                <a:gs pos="100000">
                  <a:srgbClr val="E66083">
                    <a:alpha val="13000"/>
                  </a:srgbClr>
                </a:gs>
              </a:gsLst>
              <a:lin ang="10801400"/>
            </a:grad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1546026" y="91988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4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93226" y="39472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69376" y="11886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45276" y="17466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02926" y="4071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08826" y="82388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67426" y="84806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125676" y="3700775"/>
            <a:ext cx="10036649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Desenvolver ferramentas inteligentes com IA para otimizar, analisar, corrigir e aprimorar processos, garantindo eficiência, qualidade.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08100" y="1984775"/>
            <a:ext cx="847180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b="true" sz="80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Nosso Objetivo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37"/>
            <a:ext cx="18288000" cy="10317637"/>
          </a:xfrm>
          <a:custGeom>
            <a:avLst/>
            <a:gdLst/>
            <a:ahLst/>
            <a:cxnLst/>
            <a:rect r="r" b="b" t="t" l="l"/>
            <a:pathLst>
              <a:path h="10317637" w="18288000">
                <a:moveTo>
                  <a:pt x="0" y="0"/>
                </a:moveTo>
                <a:lnTo>
                  <a:pt x="18288000" y="0"/>
                </a:lnTo>
                <a:lnTo>
                  <a:pt x="18288000" y="10317637"/>
                </a:lnTo>
                <a:lnTo>
                  <a:pt x="0" y="1031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-10374" r="-21108" b="-103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9074" y="-16469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77024" y="62002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5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100" y="3860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5300" y="9096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-152675"/>
            <a:ext cx="2703600" cy="2362750"/>
          </a:xfrm>
          <a:custGeom>
            <a:avLst/>
            <a:gdLst/>
            <a:ahLst/>
            <a:cxnLst/>
            <a:rect r="r" b="b" t="t" l="l"/>
            <a:pathLst>
              <a:path h="2362750" w="2703600">
                <a:moveTo>
                  <a:pt x="2703600" y="0"/>
                </a:moveTo>
                <a:lnTo>
                  <a:pt x="0" y="0"/>
                </a:lnTo>
                <a:lnTo>
                  <a:pt x="0" y="2362750"/>
                </a:lnTo>
                <a:lnTo>
                  <a:pt x="2703600" y="2362750"/>
                </a:lnTo>
                <a:lnTo>
                  <a:pt x="27036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12607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87850" y="7924250"/>
            <a:ext cx="2900150" cy="2362750"/>
          </a:xfrm>
          <a:custGeom>
            <a:avLst/>
            <a:gdLst/>
            <a:ahLst/>
            <a:cxnLst/>
            <a:rect r="r" b="b" t="t" l="l"/>
            <a:pathLst>
              <a:path h="2362750" w="2900150">
                <a:moveTo>
                  <a:pt x="2900150" y="0"/>
                </a:moveTo>
                <a:lnTo>
                  <a:pt x="0" y="0"/>
                </a:lnTo>
                <a:lnTo>
                  <a:pt x="0" y="2362750"/>
                </a:lnTo>
                <a:lnTo>
                  <a:pt x="2900150" y="2362750"/>
                </a:lnTo>
                <a:lnTo>
                  <a:pt x="290015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-227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350" y="3264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050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10350" y="823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348350" y="7986554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25300" y="1776254"/>
            <a:ext cx="2743200" cy="2743200"/>
            <a:chOff x="0" y="0"/>
            <a:chExt cx="3657600" cy="365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76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3657600">
                  <a:moveTo>
                    <a:pt x="0" y="1828800"/>
                  </a:moveTo>
                  <a:cubicBezTo>
                    <a:pt x="0" y="818769"/>
                    <a:pt x="818769" y="0"/>
                    <a:pt x="1828800" y="0"/>
                  </a:cubicBezTo>
                  <a:cubicBezTo>
                    <a:pt x="2838831" y="0"/>
                    <a:pt x="3657600" y="818769"/>
                    <a:pt x="3657600" y="1828800"/>
                  </a:cubicBezTo>
                  <a:cubicBezTo>
                    <a:pt x="3657600" y="2838831"/>
                    <a:pt x="2838831" y="3657600"/>
                    <a:pt x="1828800" y="3657600"/>
                  </a:cubicBezTo>
                  <a:cubicBezTo>
                    <a:pt x="818769" y="3657600"/>
                    <a:pt x="0" y="2838831"/>
                    <a:pt x="0" y="18288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85776" y="4757579"/>
            <a:ext cx="8978275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sz="9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Apresentando </a:t>
            </a:r>
          </a:p>
          <a:p>
            <a:pPr algn="ctr">
              <a:lnSpc>
                <a:spcPts val="11161"/>
              </a:lnSpc>
            </a:pPr>
            <a:r>
              <a:rPr lang="en-US" b="true" sz="9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Cliente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6525" y="2028666"/>
            <a:ext cx="25207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b="true" sz="1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5166726" y="-427824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00400" y="23402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958000" y="8436626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5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76550" y="6395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33100" y="90369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8000" y="3684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7600" y="5916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2664100"/>
            <a:ext cx="9839090" cy="7622900"/>
          </a:xfrm>
          <a:custGeom>
            <a:avLst/>
            <a:gdLst/>
            <a:ahLst/>
            <a:cxnLst/>
            <a:rect r="r" b="b" t="t" l="l"/>
            <a:pathLst>
              <a:path h="7622900" w="9839090">
                <a:moveTo>
                  <a:pt x="0" y="0"/>
                </a:moveTo>
                <a:lnTo>
                  <a:pt x="9839090" y="0"/>
                </a:lnTo>
                <a:lnTo>
                  <a:pt x="9839090" y="7622900"/>
                </a:lnTo>
                <a:lnTo>
                  <a:pt x="0" y="7622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</a:blip>
            <a:stretch>
              <a:fillRect l="-24643" t="0" r="-13706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2615275"/>
            <a:ext cx="10388096" cy="7622900"/>
            <a:chOff x="0" y="0"/>
            <a:chExt cx="13850795" cy="101638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50849" cy="10163887"/>
            </a:xfrm>
            <a:custGeom>
              <a:avLst/>
              <a:gdLst/>
              <a:ahLst/>
              <a:cxnLst/>
              <a:rect r="r" b="b" t="t" l="l"/>
              <a:pathLst>
                <a:path h="10163887" w="13850849">
                  <a:moveTo>
                    <a:pt x="0" y="0"/>
                  </a:moveTo>
                  <a:lnTo>
                    <a:pt x="13850849" y="0"/>
                  </a:lnTo>
                  <a:lnTo>
                    <a:pt x="13850849" y="10163887"/>
                  </a:lnTo>
                  <a:lnTo>
                    <a:pt x="0" y="10163887"/>
                  </a:lnTo>
                  <a:close/>
                </a:path>
              </a:pathLst>
            </a:custGeom>
            <a:gradFill rotWithShape="true">
              <a:gsLst>
                <a:gs pos="0">
                  <a:srgbClr val="0C0F14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/>
            </a:gra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4109550" y="5489000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-1413275" y="59165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299133" y="4323400"/>
            <a:ext cx="9757794" cy="4113226"/>
            <a:chOff x="0" y="0"/>
            <a:chExt cx="2569954" cy="10833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9954" cy="1083319"/>
            </a:xfrm>
            <a:custGeom>
              <a:avLst/>
              <a:gdLst/>
              <a:ahLst/>
              <a:cxnLst/>
              <a:rect r="r" b="b" t="t" l="l"/>
              <a:pathLst>
                <a:path h="1083319" w="2569954">
                  <a:moveTo>
                    <a:pt x="22215" y="0"/>
                  </a:moveTo>
                  <a:lnTo>
                    <a:pt x="2547738" y="0"/>
                  </a:lnTo>
                  <a:cubicBezTo>
                    <a:pt x="2560008" y="0"/>
                    <a:pt x="2569954" y="9946"/>
                    <a:pt x="2569954" y="22215"/>
                  </a:cubicBezTo>
                  <a:lnTo>
                    <a:pt x="2569954" y="1061103"/>
                  </a:lnTo>
                  <a:cubicBezTo>
                    <a:pt x="2569954" y="1073373"/>
                    <a:pt x="2560008" y="1083319"/>
                    <a:pt x="2547738" y="1083319"/>
                  </a:cubicBezTo>
                  <a:lnTo>
                    <a:pt x="22215" y="1083319"/>
                  </a:lnTo>
                  <a:cubicBezTo>
                    <a:pt x="9946" y="1083319"/>
                    <a:pt x="0" y="1073373"/>
                    <a:pt x="0" y="1061103"/>
                  </a:cubicBezTo>
                  <a:lnTo>
                    <a:pt x="0" y="22215"/>
                  </a:lnTo>
                  <a:cubicBezTo>
                    <a:pt x="0" y="9946"/>
                    <a:pt x="9946" y="0"/>
                    <a:pt x="22215" y="0"/>
                  </a:cubicBezTo>
                  <a:close/>
                </a:path>
              </a:pathLst>
            </a:custGeom>
            <a:solidFill>
              <a:srgbClr val="5F8195">
                <a:alpha val="69804"/>
              </a:srgbClr>
            </a:solidFill>
            <a:ln w="38100" cap="rnd">
              <a:solidFill>
                <a:srgbClr val="FFFFFF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2569954" cy="1092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818225" y="1224625"/>
            <a:ext cx="146515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b="true" sz="6400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Quem é o nosso cliente?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99133" y="4615781"/>
            <a:ext cx="9757794" cy="337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Perfil do Cliente: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Professor de programação que fundou uma escola particular.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Objetivo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Expandir sua escola e atender a um número maior de alunos.</a:t>
            </a:r>
          </a:p>
          <a:p>
            <a:pPr algn="l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Problema Relatado: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Sobrecarga de dúvidas enviadas diretamente ao seu número pessoal.</a:t>
            </a:r>
          </a:p>
          <a:p>
            <a:pPr algn="l"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Impacto negativo na produtividade e na gestão do tempo.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7002150" y="9102826"/>
            <a:ext cx="1073850" cy="1073850"/>
            <a:chOff x="0" y="0"/>
            <a:chExt cx="1431799" cy="1431799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186226" y="1320776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936374" y="566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46153" y="-5995574"/>
            <a:ext cx="7419700" cy="7419700"/>
          </a:xfrm>
          <a:custGeom>
            <a:avLst/>
            <a:gdLst/>
            <a:ahLst/>
            <a:cxnLst/>
            <a:rect r="r" b="b" t="t" l="l"/>
            <a:pathLst>
              <a:path h="7419700" w="7419700">
                <a:moveTo>
                  <a:pt x="0" y="0"/>
                </a:moveTo>
                <a:lnTo>
                  <a:pt x="7419700" y="0"/>
                </a:lnTo>
                <a:lnTo>
                  <a:pt x="7419700" y="7419700"/>
                </a:lnTo>
                <a:lnTo>
                  <a:pt x="0" y="7419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5230426" y="93477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7822" y="556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125050" y="556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205700" y="37472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6776" y="9347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5882700" y="7303276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6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52276" y="9544626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31672" y="2334948"/>
            <a:ext cx="1828800" cy="1828800"/>
            <a:chOff x="0" y="0"/>
            <a:chExt cx="2438400" cy="243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438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38400">
                  <a:moveTo>
                    <a:pt x="0" y="1219200"/>
                  </a:moveTo>
                  <a:cubicBezTo>
                    <a:pt x="0" y="545846"/>
                    <a:pt x="545846" y="0"/>
                    <a:pt x="1219200" y="0"/>
                  </a:cubicBezTo>
                  <a:cubicBezTo>
                    <a:pt x="1892554" y="0"/>
                    <a:pt x="2438400" y="545846"/>
                    <a:pt x="2438400" y="1219200"/>
                  </a:cubicBezTo>
                  <a:cubicBezTo>
                    <a:pt x="2438400" y="1892554"/>
                    <a:pt x="1892554" y="2438400"/>
                    <a:pt x="1219200" y="2438400"/>
                  </a:cubicBezTo>
                  <a:cubicBezTo>
                    <a:pt x="545846" y="2438400"/>
                    <a:pt x="0" y="1892554"/>
                    <a:pt x="0" y="12192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26776" y="4998311"/>
            <a:ext cx="1828800" cy="1828800"/>
            <a:chOff x="0" y="0"/>
            <a:chExt cx="2438400" cy="243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438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38400">
                  <a:moveTo>
                    <a:pt x="0" y="1219200"/>
                  </a:moveTo>
                  <a:cubicBezTo>
                    <a:pt x="0" y="545846"/>
                    <a:pt x="545846" y="0"/>
                    <a:pt x="1219200" y="0"/>
                  </a:cubicBezTo>
                  <a:cubicBezTo>
                    <a:pt x="1892554" y="0"/>
                    <a:pt x="2438400" y="545846"/>
                    <a:pt x="2438400" y="1219200"/>
                  </a:cubicBezTo>
                  <a:cubicBezTo>
                    <a:pt x="2438400" y="1892554"/>
                    <a:pt x="1892554" y="2438400"/>
                    <a:pt x="1219200" y="2438400"/>
                  </a:cubicBezTo>
                  <a:cubicBezTo>
                    <a:pt x="545846" y="2438400"/>
                    <a:pt x="0" y="1892554"/>
                    <a:pt x="0" y="12192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660472" y="7468225"/>
            <a:ext cx="1828800" cy="1828800"/>
            <a:chOff x="0" y="0"/>
            <a:chExt cx="2438400" cy="2438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40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38400">
                  <a:moveTo>
                    <a:pt x="0" y="1219200"/>
                  </a:moveTo>
                  <a:cubicBezTo>
                    <a:pt x="0" y="545846"/>
                    <a:pt x="545846" y="0"/>
                    <a:pt x="1219200" y="0"/>
                  </a:cubicBezTo>
                  <a:cubicBezTo>
                    <a:pt x="1892554" y="0"/>
                    <a:pt x="2438400" y="545846"/>
                    <a:pt x="2438400" y="1219200"/>
                  </a:cubicBezTo>
                  <a:cubicBezTo>
                    <a:pt x="2438400" y="1892554"/>
                    <a:pt x="1892554" y="2438400"/>
                    <a:pt x="1219200" y="2438400"/>
                  </a:cubicBezTo>
                  <a:cubicBezTo>
                    <a:pt x="545846" y="2438400"/>
                    <a:pt x="0" y="1892554"/>
                    <a:pt x="0" y="12192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38276" y="2634261"/>
            <a:ext cx="1230174" cy="1230174"/>
          </a:xfrm>
          <a:custGeom>
            <a:avLst/>
            <a:gdLst/>
            <a:ahLst/>
            <a:cxnLst/>
            <a:rect r="r" b="b" t="t" l="l"/>
            <a:pathLst>
              <a:path h="1230174" w="1230174">
                <a:moveTo>
                  <a:pt x="0" y="0"/>
                </a:moveTo>
                <a:lnTo>
                  <a:pt x="1230174" y="0"/>
                </a:lnTo>
                <a:lnTo>
                  <a:pt x="1230174" y="1230174"/>
                </a:lnTo>
                <a:lnTo>
                  <a:pt x="0" y="1230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47247" y="5171622"/>
            <a:ext cx="1387858" cy="1482178"/>
          </a:xfrm>
          <a:custGeom>
            <a:avLst/>
            <a:gdLst/>
            <a:ahLst/>
            <a:cxnLst/>
            <a:rect r="r" b="b" t="t" l="l"/>
            <a:pathLst>
              <a:path h="1482178" w="1387858">
                <a:moveTo>
                  <a:pt x="0" y="0"/>
                </a:moveTo>
                <a:lnTo>
                  <a:pt x="1387858" y="0"/>
                </a:lnTo>
                <a:lnTo>
                  <a:pt x="1387858" y="1482178"/>
                </a:lnTo>
                <a:lnTo>
                  <a:pt x="0" y="14821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928069" y="7769983"/>
            <a:ext cx="1293604" cy="1201876"/>
          </a:xfrm>
          <a:custGeom>
            <a:avLst/>
            <a:gdLst/>
            <a:ahLst/>
            <a:cxnLst/>
            <a:rect r="r" b="b" t="t" l="l"/>
            <a:pathLst>
              <a:path h="1201876" w="1293604">
                <a:moveTo>
                  <a:pt x="0" y="0"/>
                </a:moveTo>
                <a:lnTo>
                  <a:pt x="1293605" y="0"/>
                </a:lnTo>
                <a:lnTo>
                  <a:pt x="1293605" y="1201876"/>
                </a:lnTo>
                <a:lnTo>
                  <a:pt x="0" y="1201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061526" y="3129101"/>
            <a:ext cx="1177767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Gerenciar o grande volume de dúvidas enviadas por alunos sobre erros de código, sintaxe e boas práticas, que atualmente consomem muito tempo e dificultam o atendimento eficiente de todos.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079451" y="5667700"/>
            <a:ext cx="1073498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Aumentar a agilidade dos alunos, proporcionando respostas rápidas e feedbacks contínuos, permitindo que aprendam com seus erros.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061526" y="2317188"/>
            <a:ext cx="7387374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b="true" sz="4000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Grande volume de dúvidas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04219" y="4952406"/>
            <a:ext cx="8633828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b="true" sz="4000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Otimizar e agilizar o aprendizado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971550"/>
            <a:ext cx="1465155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  <a:spcBef>
                <a:spcPct val="0"/>
              </a:spcBef>
            </a:pPr>
            <a:r>
              <a:rPr lang="en-US" b="true" sz="6399" strike="noStrike" u="none">
                <a:solidFill>
                  <a:srgbClr val="E66083"/>
                </a:solidFill>
                <a:latin typeface="Poppins Bold"/>
                <a:ea typeface="Poppins Bold"/>
                <a:cs typeface="Poppins Bold"/>
                <a:sym typeface="Poppins Bold"/>
              </a:rPr>
              <a:t>Necessidades do Cliente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37915" y="8210064"/>
            <a:ext cx="102907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 strike="noStrike" u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Identificar as principais dúvidas dos alunos e ajustar as aulas, com mais foco e didática, para abordar esses temas de forma eficaz.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37915" y="7422320"/>
            <a:ext cx="8879111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b="true" sz="4000">
                <a:solidFill>
                  <a:srgbClr val="B870FF"/>
                </a:solidFill>
                <a:latin typeface="Poppins Bold"/>
                <a:ea typeface="Poppins Bold"/>
                <a:cs typeface="Poppins Bold"/>
                <a:sym typeface="Poppins Bold"/>
              </a:rPr>
              <a:t>Feedback para melhorar as aulas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6992625" y="9102826"/>
            <a:ext cx="1073850" cy="1073850"/>
            <a:chOff x="0" y="0"/>
            <a:chExt cx="1431799" cy="143179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431799" cy="1431799"/>
              <a:chOff x="0" y="0"/>
              <a:chExt cx="3150400" cy="31504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150362" cy="3150362"/>
              </a:xfrm>
              <a:custGeom>
                <a:avLst/>
                <a:gdLst/>
                <a:ahLst/>
                <a:cxnLst/>
                <a:rect r="r" b="b" t="t" l="l"/>
                <a:pathLst>
                  <a:path h="3150362" w="3150362">
                    <a:moveTo>
                      <a:pt x="0" y="1575181"/>
                    </a:moveTo>
                    <a:cubicBezTo>
                      <a:pt x="0" y="705231"/>
                      <a:pt x="705231" y="0"/>
                      <a:pt x="1575181" y="0"/>
                    </a:cubicBezTo>
                    <a:cubicBezTo>
                      <a:pt x="2445131" y="0"/>
                      <a:pt x="3150362" y="705231"/>
                      <a:pt x="3150362" y="1575181"/>
                    </a:cubicBezTo>
                    <a:cubicBezTo>
                      <a:pt x="3150362" y="2445131"/>
                      <a:pt x="2445131" y="3150362"/>
                      <a:pt x="1575181" y="3150362"/>
                    </a:cubicBezTo>
                    <a:cubicBezTo>
                      <a:pt x="705231" y="3150362"/>
                      <a:pt x="0" y="2445131"/>
                      <a:pt x="0" y="1575181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B870FF">
                      <a:alpha val="100000"/>
                    </a:srgbClr>
                  </a:gs>
                  <a:gs pos="100000">
                    <a:srgbClr val="E66083">
                      <a:alpha val="100000"/>
                    </a:srgbClr>
                  </a:gs>
                </a:gsLst>
                <a:lin ang="10801400"/>
              </a:gradFill>
            </p:spPr>
          </p:sp>
        </p:grpSp>
        <p:sp>
          <p:nvSpPr>
            <p:cNvPr name="TextBox 31" id="31"/>
            <p:cNvSpPr txBox="true"/>
            <p:nvPr/>
          </p:nvSpPr>
          <p:spPr>
            <a:xfrm rot="0">
              <a:off x="47345" y="343932"/>
              <a:ext cx="1337045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0F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0637"/>
            <a:ext cx="18288000" cy="10317637"/>
          </a:xfrm>
          <a:custGeom>
            <a:avLst/>
            <a:gdLst/>
            <a:ahLst/>
            <a:cxnLst/>
            <a:rect r="r" b="b" t="t" l="l"/>
            <a:pathLst>
              <a:path h="10317637" w="18288000">
                <a:moveTo>
                  <a:pt x="0" y="0"/>
                </a:moveTo>
                <a:lnTo>
                  <a:pt x="18288000" y="0"/>
                </a:lnTo>
                <a:lnTo>
                  <a:pt x="18288000" y="10317637"/>
                </a:lnTo>
                <a:lnTo>
                  <a:pt x="0" y="10317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6000"/>
            </a:blip>
            <a:stretch>
              <a:fillRect l="0" t="-10374" r="-21108" b="-1037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69074" y="-1646900"/>
            <a:ext cx="4591050" cy="4591050"/>
          </a:xfrm>
          <a:custGeom>
            <a:avLst/>
            <a:gdLst/>
            <a:ahLst/>
            <a:cxnLst/>
            <a:rect r="r" b="b" t="t" l="l"/>
            <a:pathLst>
              <a:path h="4591050" w="4591050">
                <a:moveTo>
                  <a:pt x="4591050" y="0"/>
                </a:moveTo>
                <a:lnTo>
                  <a:pt x="0" y="0"/>
                </a:lnTo>
                <a:lnTo>
                  <a:pt x="0" y="4591050"/>
                </a:lnTo>
                <a:lnTo>
                  <a:pt x="4591050" y="4591050"/>
                </a:lnTo>
                <a:lnTo>
                  <a:pt x="459105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77024" y="6200200"/>
            <a:ext cx="2362800" cy="2362800"/>
          </a:xfrm>
          <a:custGeom>
            <a:avLst/>
            <a:gdLst/>
            <a:ahLst/>
            <a:cxnLst/>
            <a:rect r="r" b="b" t="t" l="l"/>
            <a:pathLst>
              <a:path h="2362800" w="2362800">
                <a:moveTo>
                  <a:pt x="2362800" y="0"/>
                </a:moveTo>
                <a:lnTo>
                  <a:pt x="0" y="0"/>
                </a:lnTo>
                <a:lnTo>
                  <a:pt x="0" y="2362800"/>
                </a:lnTo>
                <a:lnTo>
                  <a:pt x="2362800" y="2362800"/>
                </a:lnTo>
                <a:lnTo>
                  <a:pt x="23628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355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1100" y="38605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45300" y="90968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-152675"/>
            <a:ext cx="2703600" cy="2362750"/>
          </a:xfrm>
          <a:custGeom>
            <a:avLst/>
            <a:gdLst/>
            <a:ahLst/>
            <a:cxnLst/>
            <a:rect r="r" b="b" t="t" l="l"/>
            <a:pathLst>
              <a:path h="2362750" w="2703600">
                <a:moveTo>
                  <a:pt x="2703600" y="0"/>
                </a:moveTo>
                <a:lnTo>
                  <a:pt x="0" y="0"/>
                </a:lnTo>
                <a:lnTo>
                  <a:pt x="0" y="2362750"/>
                </a:lnTo>
                <a:lnTo>
                  <a:pt x="2703600" y="2362750"/>
                </a:lnTo>
                <a:lnTo>
                  <a:pt x="270360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12607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387850" y="7924250"/>
            <a:ext cx="2900150" cy="2362750"/>
          </a:xfrm>
          <a:custGeom>
            <a:avLst/>
            <a:gdLst/>
            <a:ahLst/>
            <a:cxnLst/>
            <a:rect r="r" b="b" t="t" l="l"/>
            <a:pathLst>
              <a:path h="2362750" w="2900150">
                <a:moveTo>
                  <a:pt x="2900150" y="0"/>
                </a:moveTo>
                <a:lnTo>
                  <a:pt x="0" y="0"/>
                </a:lnTo>
                <a:lnTo>
                  <a:pt x="0" y="2362750"/>
                </a:lnTo>
                <a:lnTo>
                  <a:pt x="2900150" y="2362750"/>
                </a:lnTo>
                <a:lnTo>
                  <a:pt x="2900150" y="0"/>
                </a:lnTo>
                <a:close/>
              </a:path>
            </a:pathLst>
          </a:custGeom>
          <a:blipFill>
            <a:blip r:embed="rId5">
              <a:alphaModFix amt="21999"/>
            </a:blip>
            <a:stretch>
              <a:fillRect l="0" t="0" r="0" b="-2274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51350" y="32649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50500" y="48670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10350" y="8239150"/>
            <a:ext cx="323850" cy="323850"/>
          </a:xfrm>
          <a:custGeom>
            <a:avLst/>
            <a:gdLst/>
            <a:ahLst/>
            <a:cxnLst/>
            <a:rect r="r" b="b" t="t" l="l"/>
            <a:pathLst>
              <a:path h="323850" w="323850">
                <a:moveTo>
                  <a:pt x="0" y="0"/>
                </a:moveTo>
                <a:lnTo>
                  <a:pt x="323850" y="0"/>
                </a:lnTo>
                <a:lnTo>
                  <a:pt x="323850" y="323850"/>
                </a:lnTo>
                <a:lnTo>
                  <a:pt x="0" y="3238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510275" y="7865350"/>
            <a:ext cx="1394250" cy="747600"/>
          </a:xfrm>
          <a:custGeom>
            <a:avLst/>
            <a:gdLst/>
            <a:ahLst/>
            <a:cxnLst/>
            <a:rect r="r" b="b" t="t" l="l"/>
            <a:pathLst>
              <a:path h="747600" w="1394250">
                <a:moveTo>
                  <a:pt x="0" y="0"/>
                </a:moveTo>
                <a:lnTo>
                  <a:pt x="1394250" y="0"/>
                </a:lnTo>
                <a:lnTo>
                  <a:pt x="1394250" y="747600"/>
                </a:lnTo>
                <a:lnTo>
                  <a:pt x="0" y="747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025300" y="1776254"/>
            <a:ext cx="2743200" cy="2743200"/>
            <a:chOff x="0" y="0"/>
            <a:chExt cx="3657600" cy="365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57600" cy="3657600"/>
            </a:xfrm>
            <a:custGeom>
              <a:avLst/>
              <a:gdLst/>
              <a:ahLst/>
              <a:cxnLst/>
              <a:rect r="r" b="b" t="t" l="l"/>
              <a:pathLst>
                <a:path h="3657600" w="3657600">
                  <a:moveTo>
                    <a:pt x="0" y="1828800"/>
                  </a:moveTo>
                  <a:cubicBezTo>
                    <a:pt x="0" y="818769"/>
                    <a:pt x="818769" y="0"/>
                    <a:pt x="1828800" y="0"/>
                  </a:cubicBezTo>
                  <a:cubicBezTo>
                    <a:pt x="2838831" y="0"/>
                    <a:pt x="3657600" y="818769"/>
                    <a:pt x="3657600" y="1828800"/>
                  </a:cubicBezTo>
                  <a:cubicBezTo>
                    <a:pt x="3657600" y="2838831"/>
                    <a:pt x="2838831" y="3657600"/>
                    <a:pt x="1828800" y="3657600"/>
                  </a:cubicBezTo>
                  <a:cubicBezTo>
                    <a:pt x="818769" y="3657600"/>
                    <a:pt x="0" y="2838831"/>
                    <a:pt x="0" y="182880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B870FF">
                    <a:alpha val="100000"/>
                  </a:srgbClr>
                </a:gs>
                <a:gs pos="100000">
                  <a:srgbClr val="E66083">
                    <a:alpha val="100000"/>
                  </a:srgbClr>
                </a:gs>
              </a:gsLst>
              <a:lin ang="10801400"/>
            </a:gra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55600" y="4686713"/>
            <a:ext cx="8357675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61"/>
              </a:lnSpc>
            </a:pPr>
            <a:r>
              <a:rPr lang="en-US" b="true" sz="9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Contexto do Mercado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36525" y="2145762"/>
            <a:ext cx="2520750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b="true" sz="13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DAGaBBtpdBc</dc:identifier>
  <dcterms:modified xsi:type="dcterms:W3CDTF">2011-08-01T06:04:30Z</dcterms:modified>
  <cp:revision>1</cp:revision>
  <dc:title>Debugbox</dc:title>
</cp:coreProperties>
</file>